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7.xml" ContentType="application/vnd.openxmlformats-officedocument.presentationml.tags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1.xml" ContentType="application/vnd.openxmlformats-officedocument.themeOverride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0.xml" ContentType="application/vnd.openxmlformats-officedocument.presentationml.tags+xml"/>
  <Override PartName="/ppt/notesSlides/notesSlide2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notesSlides/notesSlide22.xml" ContentType="application/vnd.openxmlformats-officedocument.presentationml.notesSlide+xml"/>
  <Override PartName="/ppt/charts/chart11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60.xml" ContentType="application/vnd.openxmlformats-officedocument.presentationml.tags+xml"/>
  <Override PartName="/ppt/notesSlides/notesSlide23.xml" ContentType="application/vnd.openxmlformats-officedocument.presentationml.notesSlide+xml"/>
  <Override PartName="/ppt/tags/tag6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65" r:id="rId3"/>
  </p:sldMasterIdLst>
  <p:notesMasterIdLst>
    <p:notesMasterId r:id="rId32"/>
  </p:notesMasterIdLst>
  <p:handoutMasterIdLst>
    <p:handoutMasterId r:id="rId33"/>
  </p:handoutMasterIdLst>
  <p:sldIdLst>
    <p:sldId id="1809" r:id="rId4"/>
    <p:sldId id="1911" r:id="rId5"/>
    <p:sldId id="1908" r:id="rId6"/>
    <p:sldId id="1907" r:id="rId7"/>
    <p:sldId id="1873" r:id="rId8"/>
    <p:sldId id="1904" r:id="rId9"/>
    <p:sldId id="1895" r:id="rId10"/>
    <p:sldId id="1936" r:id="rId11"/>
    <p:sldId id="1876" r:id="rId12"/>
    <p:sldId id="1880" r:id="rId13"/>
    <p:sldId id="1913" r:id="rId14"/>
    <p:sldId id="1877" r:id="rId15"/>
    <p:sldId id="1937" r:id="rId16"/>
    <p:sldId id="1889" r:id="rId17"/>
    <p:sldId id="1874" r:id="rId18"/>
    <p:sldId id="1840" r:id="rId19"/>
    <p:sldId id="1875" r:id="rId20"/>
    <p:sldId id="1938" r:id="rId21"/>
    <p:sldId id="1905" r:id="rId22"/>
    <p:sldId id="1891" r:id="rId23"/>
    <p:sldId id="1892" r:id="rId24"/>
    <p:sldId id="1890" r:id="rId25"/>
    <p:sldId id="1878" r:id="rId26"/>
    <p:sldId id="1903" r:id="rId27"/>
    <p:sldId id="1839" r:id="rId28"/>
    <p:sldId id="1902" r:id="rId29"/>
    <p:sldId id="1910" r:id="rId30"/>
    <p:sldId id="379" r:id="rId31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市场痛点" id="{C5595FB2-0EC5-4BA5-A2FD-95E73D090319}">
          <p14:sldIdLst>
            <p14:sldId id="1809"/>
            <p14:sldId id="1911"/>
            <p14:sldId id="1908"/>
            <p14:sldId id="1907"/>
            <p14:sldId id="1873"/>
          </p14:sldIdLst>
        </p14:section>
        <p14:section name="项目优势" id="{9DD30C46-0AE9-CC49-9380-C48605B511AB}">
          <p14:sldIdLst>
            <p14:sldId id="1904"/>
            <p14:sldId id="1895"/>
            <p14:sldId id="1936"/>
            <p14:sldId id="1876"/>
            <p14:sldId id="1880"/>
            <p14:sldId id="1913"/>
            <p14:sldId id="1877"/>
            <p14:sldId id="1937"/>
          </p14:sldIdLst>
        </p14:section>
        <p14:section name="商业模式" id="{BC6B0E8C-A610-1F4A-9A70-B0C50E10830F}">
          <p14:sldIdLst>
            <p14:sldId id="1889"/>
            <p14:sldId id="1874"/>
            <p14:sldId id="1840"/>
            <p14:sldId id="1875"/>
            <p14:sldId id="1938"/>
            <p14:sldId id="1905"/>
            <p14:sldId id="1891"/>
            <p14:sldId id="1892"/>
            <p14:sldId id="1890"/>
            <p14:sldId id="1878"/>
          </p14:sldIdLst>
        </p14:section>
        <p14:section name="教育维度" id="{67D3420F-8D78-40F1-AE77-CC1DEE4A68DF}">
          <p14:sldIdLst>
            <p14:sldId id="1903"/>
          </p14:sldIdLst>
        </p14:section>
        <p14:section name="社会价值" id="{108BAA5E-671C-7C42-8939-547713E085E8}">
          <p14:sldIdLst>
            <p14:sldId id="1839"/>
            <p14:sldId id="1902"/>
            <p14:sldId id="1910"/>
            <p14:sldId id="3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98" initials="8" lastIdx="1" clrIdx="0">
    <p:extLst>
      <p:ext uri="{19B8F6BF-5375-455C-9EA6-DF929625EA0E}">
        <p15:presenceInfo xmlns:p15="http://schemas.microsoft.com/office/powerpoint/2012/main" userId="bec45459d2780c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548E"/>
    <a:srgbClr val="D1A8CF"/>
    <a:srgbClr val="F5F5F5"/>
    <a:srgbClr val="9A3796"/>
    <a:srgbClr val="B97EB8"/>
    <a:srgbClr val="A858A5"/>
    <a:srgbClr val="BD4391"/>
    <a:srgbClr val="834182"/>
    <a:srgbClr val="FFC54E"/>
    <a:srgbClr val="FAE6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0" autoAdjust="0"/>
    <p:restoredTop sz="96197"/>
  </p:normalViewPr>
  <p:slideViewPr>
    <p:cSldViewPr snapToGrid="0">
      <p:cViewPr varScale="1">
        <p:scale>
          <a:sx n="111" d="100"/>
          <a:sy n="111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7" d="100"/>
        <a:sy n="147" d="100"/>
      </p:scale>
      <p:origin x="0" y="-192"/>
    </p:cViewPr>
  </p:sorterViewPr>
  <p:notesViewPr>
    <p:cSldViewPr snapToGrid="0">
      <p:cViewPr varScale="1">
        <p:scale>
          <a:sx n="65" d="100"/>
          <a:sy n="6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Files%20from%20Wechat\WeChat%20Files\wxid_krxn2qj1lars22\FileStorage\File\2022-07\&#20154;&#22343;&#25945;&#32946;&#25903;&#20986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.xlsb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&#24037;&#20316;&#31807;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1807;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86198\Desktop\&#20013;&#37329;&#20844;&#21496;&#38134;&#34892;&#32452;\request\&#36135;&#24065;&#22522;&#37329;&#23545;&#27604;\&#36135;&#22522;&#25253;&#21578;20220729data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.xlsx"/><Relationship Id="rId1" Type="http://schemas.openxmlformats.org/officeDocument/2006/relationships/themeOverride" Target="../theme/themeOverride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esktop\062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居民可支配收入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Sheet1!$B$9:$F$9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Sheet1!$B$10:$F$10</c:f>
              <c:numCache>
                <c:formatCode>General</c:formatCode>
                <c:ptCount val="5"/>
                <c:pt idx="0">
                  <c:v>20000</c:v>
                </c:pt>
                <c:pt idx="1">
                  <c:v>22000</c:v>
                </c:pt>
                <c:pt idx="2">
                  <c:v>24000</c:v>
                </c:pt>
                <c:pt idx="3">
                  <c:v>25500</c:v>
                </c:pt>
                <c:pt idx="4">
                  <c:v>28000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E9-4D98-9266-9FA38153CF4F}"/>
            </c:ext>
          </c:extLst>
        </c:ser>
        <c:ser>
          <c:idx val="1"/>
          <c:order val="1"/>
          <c:tx>
            <c:strRef>
              <c:f>Sheet1!$A$11</c:f>
              <c:strCache>
                <c:ptCount val="1"/>
                <c:pt idx="0">
                  <c:v>居民人均教育，文娱支出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Sheet1!$B$9:$F$9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Sheet1!$B$11:$F$11</c:f>
              <c:numCache>
                <c:formatCode>General</c:formatCode>
                <c:ptCount val="5"/>
                <c:pt idx="0">
                  <c:v>2000</c:v>
                </c:pt>
                <c:pt idx="1">
                  <c:v>3000</c:v>
                </c:pt>
                <c:pt idx="2">
                  <c:v>4000</c:v>
                </c:pt>
                <c:pt idx="3">
                  <c:v>5000</c:v>
                </c:pt>
                <c:pt idx="4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E9-4D98-9266-9FA38153C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5575904"/>
        <c:axId val="845572576"/>
      </c:barChart>
      <c:catAx>
        <c:axId val="84557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845572576"/>
        <c:crosses val="autoZero"/>
        <c:auto val="1"/>
        <c:lblAlgn val="ctr"/>
        <c:lblOffset val="100"/>
        <c:noMultiLvlLbl val="0"/>
      </c:catAx>
      <c:valAx>
        <c:axId val="84557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845575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446146481570129E-2"/>
          <c:y val="2.7310924369747899E-2"/>
          <c:w val="0.97510770703685978"/>
          <c:h val="0.9453781512605041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1.5756302521008404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96A1-48E2-A7D5-E8ED53BC6058}"/>
                </c:ext>
              </c:extLst>
            </c:dLbl>
            <c:dLbl>
              <c:idx val="1"/>
              <c:layout>
                <c:manualLayout>
                  <c:x val="0"/>
                  <c:y val="-1.5756302521008404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96A1-48E2-A7D5-E8ED53BC6058}"/>
                </c:ext>
              </c:extLst>
            </c:dLbl>
            <c:dLbl>
              <c:idx val="2"/>
              <c:layout>
                <c:manualLayout>
                  <c:x val="0"/>
                  <c:y val="-1.5756302521008404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96A1-48E2-A7D5-E8ED53BC6058}"/>
                </c:ext>
              </c:extLst>
            </c:dLbl>
            <c:dLbl>
              <c:idx val="3"/>
              <c:layout>
                <c:manualLayout>
                  <c:x val="0"/>
                  <c:y val="-2.1008403361344537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96A1-48E2-A7D5-E8ED53BC6058}"/>
                </c:ext>
              </c:extLst>
            </c:dLbl>
            <c:dLbl>
              <c:idx val="4"/>
              <c:layout>
                <c:manualLayout>
                  <c:x val="0"/>
                  <c:y val="-1.5756302521008404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96A1-48E2-A7D5-E8ED53BC605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>
                  <c:v>58</c:v>
                </c:pt>
                <c:pt idx="1">
                  <c:v>248</c:v>
                </c:pt>
                <c:pt idx="2">
                  <c:v>303</c:v>
                </c:pt>
                <c:pt idx="3">
                  <c:v>349</c:v>
                </c:pt>
                <c:pt idx="4">
                  <c:v>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6A1-48E2-A7D5-E8ED53BC6058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2.1008403361344537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96A1-48E2-A7D5-E8ED53BC6058}"/>
                </c:ext>
              </c:extLst>
            </c:dLbl>
            <c:dLbl>
              <c:idx val="1"/>
              <c:layout>
                <c:manualLayout>
                  <c:x val="0"/>
                  <c:y val="-1.5756302521008404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96A1-48E2-A7D5-E8ED53BC6058}"/>
                </c:ext>
              </c:extLst>
            </c:dLbl>
            <c:dLbl>
              <c:idx val="2"/>
              <c:layout>
                <c:manualLayout>
                  <c:x val="0"/>
                  <c:y val="-2.1008403361344537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96A1-48E2-A7D5-E8ED53BC6058}"/>
                </c:ext>
              </c:extLst>
            </c:dLbl>
            <c:dLbl>
              <c:idx val="3"/>
              <c:layout>
                <c:manualLayout>
                  <c:x val="0"/>
                  <c:y val="-2.1008403361344537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96A1-48E2-A7D5-E8ED53BC6058}"/>
                </c:ext>
              </c:extLst>
            </c:dLbl>
            <c:dLbl>
              <c:idx val="4"/>
              <c:layout>
                <c:manualLayout>
                  <c:x val="0"/>
                  <c:y val="-1.5756302521008404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等线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96A1-48E2-A7D5-E8ED53BC605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Sheet1!$A$2:$E$2</c:f>
              <c:numCache>
                <c:formatCode>General</c:formatCode>
                <c:ptCount val="5"/>
                <c:pt idx="0">
                  <c:v>145</c:v>
                </c:pt>
                <c:pt idx="1">
                  <c:v>285</c:v>
                </c:pt>
                <c:pt idx="2">
                  <c:v>344</c:v>
                </c:pt>
                <c:pt idx="3">
                  <c:v>394</c:v>
                </c:pt>
                <c:pt idx="4">
                  <c:v>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6A1-48E2-A7D5-E8ED53BC6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57908815"/>
        <c:axId val="1"/>
      </c:barChart>
      <c:catAx>
        <c:axId val="65790881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51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657908815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金额（万元）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金额（万元）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32-45D4-93CB-B9D40CA6C1F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32-45D4-93CB-B9D40CA6C1F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32-45D4-93CB-B9D40CA6C1F8}"/>
              </c:ext>
            </c:extLst>
          </c:dPt>
          <c:cat>
            <c:strRef>
              <c:f>Sheet1!$A$2:$A$4</c:f>
              <c:strCache>
                <c:ptCount val="3"/>
                <c:pt idx="0">
                  <c:v>自筹资金</c:v>
                </c:pt>
                <c:pt idx="1">
                  <c:v>营收转化</c:v>
                </c:pt>
                <c:pt idx="2">
                  <c:v>融资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32-45D4-93CB-B9D40CA6C1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rPr>
              <a:t>资金数目（万元）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资金数目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产品研发费用</c:v>
                </c:pt>
                <c:pt idx="1">
                  <c:v>网站平台维护费</c:v>
                </c:pt>
                <c:pt idx="2">
                  <c:v>房屋租金</c:v>
                </c:pt>
                <c:pt idx="3">
                  <c:v>推广费用</c:v>
                </c:pt>
                <c:pt idx="4">
                  <c:v>云服务费用</c:v>
                </c:pt>
                <c:pt idx="5">
                  <c:v>购置资产费用</c:v>
                </c:pt>
                <c:pt idx="6">
                  <c:v>其他费用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57.6</c:v>
                </c:pt>
                <c:pt idx="1">
                  <c:v>14</c:v>
                </c:pt>
                <c:pt idx="2">
                  <c:v>8.4</c:v>
                </c:pt>
                <c:pt idx="3">
                  <c:v>20</c:v>
                </c:pt>
                <c:pt idx="4">
                  <c:v>2</c:v>
                </c:pt>
                <c:pt idx="5">
                  <c:v>6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9C-4CF0-9E3B-D4D39E566D5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67452348"/>
        <c:axId val="73150911"/>
      </c:barChart>
      <c:catAx>
        <c:axId val="6674523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endParaRPr lang="zh-CN"/>
          </a:p>
        </c:txPr>
        <c:crossAx val="73150911"/>
        <c:crosses val="autoZero"/>
        <c:auto val="1"/>
        <c:lblAlgn val="ctr"/>
        <c:lblOffset val="100"/>
        <c:noMultiLvlLbl val="0"/>
      </c:catAx>
      <c:valAx>
        <c:axId val="73150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74523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股权占比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CF-43DC-A809-24452E8897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CF-43DC-A809-24452E8897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ECF-43DC-A809-24452E8897C4}"/>
              </c:ext>
            </c:extLst>
          </c:dPt>
          <c:cat>
            <c:strRef>
              <c:f>Sheet1!$A$2:$A$4</c:f>
              <c:strCache>
                <c:ptCount val="3"/>
                <c:pt idx="0">
                  <c:v>期权池</c:v>
                </c:pt>
                <c:pt idx="1">
                  <c:v>创始人</c:v>
                </c:pt>
                <c:pt idx="2">
                  <c:v>联合创始人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ECF-43DC-A809-24452E889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股权占比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D4-4E71-A8EA-53F6972B444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D4-4E71-A8EA-53F6972B44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BD4-4E71-A8EA-53F6972B444D}"/>
              </c:ext>
            </c:extLst>
          </c:dPt>
          <c:cat>
            <c:strRef>
              <c:f>Sheet1!$A$2:$A$4</c:f>
              <c:strCache>
                <c:ptCount val="3"/>
                <c:pt idx="0">
                  <c:v>风险投资</c:v>
                </c:pt>
                <c:pt idx="1">
                  <c:v>技术入股</c:v>
                </c:pt>
                <c:pt idx="2">
                  <c:v>主创资金入股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0.62</c:v>
                </c:pt>
                <c:pt idx="1">
                  <c:v>0.2</c:v>
                </c:pt>
                <c:pt idx="2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BD4-4E71-A8EA-53F6972B4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latin typeface="黑体" panose="02010609060101010101" pitchFamily="49" charset="-122"/>
                    <a:ea typeface="黑体" panose="02010609060101010101" pitchFamily="49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少儿编程市场规模!$A$9:$A$19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少儿编程市场规模!$B$9:$B$19</c:f>
              <c:numCache>
                <c:formatCode>General</c:formatCode>
                <c:ptCount val="11"/>
                <c:pt idx="0">
                  <c:v>93</c:v>
                </c:pt>
                <c:pt idx="1">
                  <c:v>99</c:v>
                </c:pt>
                <c:pt idx="2">
                  <c:v>119</c:v>
                </c:pt>
                <c:pt idx="3">
                  <c:v>161</c:v>
                </c:pt>
                <c:pt idx="4">
                  <c:v>204</c:v>
                </c:pt>
                <c:pt idx="5">
                  <c:v>235</c:v>
                </c:pt>
                <c:pt idx="6">
                  <c:v>278</c:v>
                </c:pt>
                <c:pt idx="7">
                  <c:v>324</c:v>
                </c:pt>
                <c:pt idx="8">
                  <c:v>366</c:v>
                </c:pt>
                <c:pt idx="9">
                  <c:v>437</c:v>
                </c:pt>
                <c:pt idx="10">
                  <c:v>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DB-4E83-8A06-BE1EE83440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4162560"/>
        <c:axId val="1610697920"/>
      </c:barChart>
      <c:catAx>
        <c:axId val="584162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>
                <a:latin typeface="Arial"/>
                <a:ea typeface="Arial"/>
                <a:cs typeface="Arial"/>
              </a:defRPr>
            </a:pPr>
            <a:endParaRPr lang="zh-CN"/>
          </a:p>
        </c:txPr>
        <c:crossAx val="1610697920"/>
        <c:crosses val="autoZero"/>
        <c:auto val="1"/>
        <c:lblAlgn val="ctr"/>
        <c:lblOffset val="100"/>
        <c:noMultiLvlLbl val="0"/>
      </c:catAx>
      <c:valAx>
        <c:axId val="1610697920"/>
        <c:scaling>
          <c:orientation val="minMax"/>
        </c:scaling>
        <c:delete val="0"/>
        <c:axPos val="l"/>
        <c:majorGridlines>
          <c:spPr>
            <a:ln w="6350" cap="flat" cmpd="sng" algn="ctr">
              <a:noFill/>
              <a:prstDash val="solid"/>
              <a:round/>
            </a:ln>
            <a:effectLst/>
            <a:extLst>
              <a:ext uri="{91240B29-F687-4F45-9708-019B960494DF}">
                <a14:hiddenLine xmlns:a14="http://schemas.microsoft.com/office/drawing/2010/main" w="6350" cap="flat" cmpd="sng" algn="ctr">
                  <a:solidFill>
                    <a:sysClr val="windowText" lastClr="000000">
                      <a:tint val="75000"/>
                    </a:sysClr>
                  </a:solidFill>
                  <a:prstDash val="solid"/>
                  <a:round/>
                </a14:hiddenLine>
              </a:ext>
            </a:extLst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zh-CN"/>
          </a:p>
        </c:txPr>
        <c:crossAx val="584162560"/>
        <c:crosses val="autoZero"/>
        <c:crossBetween val="between"/>
      </c:valAx>
      <c:spPr>
        <a:noFill/>
        <a:extLst>
          <a:ext uri="{909E8E84-426E-40DD-AFC4-6F175D3DCCD1}">
            <a14:hiddenFill xmlns:a14="http://schemas.microsoft.com/office/drawing/2010/main">
              <a:solidFill>
                <a:sysClr val="window" lastClr="FFFFFF"/>
              </a:solidFill>
            </a14:hiddenFill>
          </a:ext>
        </a:ex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 cap="flat" cmpd="sng" algn="ctr">
      <a:noFill/>
      <a:prstDash val="solid"/>
      <a:round/>
    </a:ln>
    <a:effectLst/>
    <a:extLst>
      <a:ext uri="{909E8E84-426E-40DD-AFC4-6F175D3DCCD1}">
        <a14:hiddenFill xmlns:a14="http://schemas.microsoft.com/office/drawing/2010/main">
          <a:solidFill>
            <a:sysClr val="window" lastClr="FFFFFF"/>
          </a:solidFill>
        </a14:hiddenFill>
      </a:ext>
      <a:ext uri="{91240B29-F687-4F45-9708-019B960494DF}">
        <a14:hiddenLine xmlns:a14="http://schemas.microsoft.com/office/drawing/2010/main" w="6350" cap="flat" cmpd="sng" algn="ctr">
          <a:solidFill>
            <a:sysClr val="windowText" lastClr="000000">
              <a:tint val="75000"/>
            </a:sysClr>
          </a:solidFill>
          <a:prstDash val="solid"/>
          <a:round/>
        </a14:hiddenLine>
      </a:ext>
    </a:extLst>
  </c:sp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少儿编程市场规模!$A$28</c:f>
              <c:strCache>
                <c:ptCount val="1"/>
                <c:pt idx="0">
                  <c:v>CIRE指数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rgbClr val="FFFFFF"/>
              </a:solidFill>
              <a:ln>
                <a:solidFill>
                  <a:schemeClr val="accent2"/>
                </a:solidFill>
                <a:prstDash val="solid"/>
              </a:ln>
            </c:spPr>
          </c:marker>
          <c:cat>
            <c:strRef>
              <c:f>少儿编程市场规模!$B$27:$R$27</c:f>
              <c:strCache>
                <c:ptCount val="17"/>
                <c:pt idx="0">
                  <c:v>2016Q1</c:v>
                </c:pt>
                <c:pt idx="1">
                  <c:v>2016Q2</c:v>
                </c:pt>
                <c:pt idx="2">
                  <c:v>2016Q3</c:v>
                </c:pt>
                <c:pt idx="3">
                  <c:v>2016Q4</c:v>
                </c:pt>
                <c:pt idx="4">
                  <c:v>2017Q1</c:v>
                </c:pt>
                <c:pt idx="5">
                  <c:v>2017Q2</c:v>
                </c:pt>
                <c:pt idx="6">
                  <c:v>2017Q3</c:v>
                </c:pt>
                <c:pt idx="7">
                  <c:v>2017Q4</c:v>
                </c:pt>
                <c:pt idx="8">
                  <c:v>2018Q1</c:v>
                </c:pt>
                <c:pt idx="9">
                  <c:v>2018Q2</c:v>
                </c:pt>
                <c:pt idx="10">
                  <c:v>2018Q3</c:v>
                </c:pt>
                <c:pt idx="11">
                  <c:v>2018Q4</c:v>
                </c:pt>
                <c:pt idx="12">
                  <c:v>2019Q1</c:v>
                </c:pt>
                <c:pt idx="13">
                  <c:v>2019Q2</c:v>
                </c:pt>
                <c:pt idx="14">
                  <c:v>2019Q3</c:v>
                </c:pt>
                <c:pt idx="15">
                  <c:v>2019Q4</c:v>
                </c:pt>
                <c:pt idx="16">
                  <c:v>2020Q1</c:v>
                </c:pt>
              </c:strCache>
            </c:strRef>
          </c:cat>
          <c:val>
            <c:numRef>
              <c:f>少儿编程市场规模!$B$28:$R$28</c:f>
              <c:numCache>
                <c:formatCode>General</c:formatCode>
                <c:ptCount val="17"/>
                <c:pt idx="0">
                  <c:v>0.74</c:v>
                </c:pt>
                <c:pt idx="1">
                  <c:v>0.92</c:v>
                </c:pt>
                <c:pt idx="2">
                  <c:v>1.27</c:v>
                </c:pt>
                <c:pt idx="3">
                  <c:v>1.57</c:v>
                </c:pt>
                <c:pt idx="4">
                  <c:v>1.32</c:v>
                </c:pt>
                <c:pt idx="5">
                  <c:v>1.84</c:v>
                </c:pt>
                <c:pt idx="6">
                  <c:v>2</c:v>
                </c:pt>
                <c:pt idx="7">
                  <c:v>2.21</c:v>
                </c:pt>
                <c:pt idx="8">
                  <c:v>1.67</c:v>
                </c:pt>
                <c:pt idx="9">
                  <c:v>1.87</c:v>
                </c:pt>
                <c:pt idx="10">
                  <c:v>1.79</c:v>
                </c:pt>
                <c:pt idx="11">
                  <c:v>1.64</c:v>
                </c:pt>
                <c:pt idx="12">
                  <c:v>1.17</c:v>
                </c:pt>
                <c:pt idx="13">
                  <c:v>1.31</c:v>
                </c:pt>
                <c:pt idx="14">
                  <c:v>1.51</c:v>
                </c:pt>
                <c:pt idx="15">
                  <c:v>1.91</c:v>
                </c:pt>
                <c:pt idx="16">
                  <c:v>1.1499999999999999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44-4409-B558-759EBB70BB16}"/>
            </c:ext>
          </c:extLst>
        </c:ser>
        <c:ser>
          <c:idx val="1"/>
          <c:order val="1"/>
          <c:tx>
            <c:strRef>
              <c:f>少儿编程市场规模!$A$29</c:f>
              <c:strCache>
                <c:ptCount val="1"/>
                <c:pt idx="0">
                  <c:v>需求规模指数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x"/>
            <c:size val="5"/>
            <c:spPr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D7D31"/>
                    </a:solidFill>
                  </a14:hiddenFill>
                </a:ext>
              </a:extLst>
            </c:spPr>
          </c:marker>
          <c:cat>
            <c:strRef>
              <c:f>少儿编程市场规模!$B$27:$R$27</c:f>
              <c:strCache>
                <c:ptCount val="17"/>
                <c:pt idx="0">
                  <c:v>2016Q1</c:v>
                </c:pt>
                <c:pt idx="1">
                  <c:v>2016Q2</c:v>
                </c:pt>
                <c:pt idx="2">
                  <c:v>2016Q3</c:v>
                </c:pt>
                <c:pt idx="3">
                  <c:v>2016Q4</c:v>
                </c:pt>
                <c:pt idx="4">
                  <c:v>2017Q1</c:v>
                </c:pt>
                <c:pt idx="5">
                  <c:v>2017Q2</c:v>
                </c:pt>
                <c:pt idx="6">
                  <c:v>2017Q3</c:v>
                </c:pt>
                <c:pt idx="7">
                  <c:v>2017Q4</c:v>
                </c:pt>
                <c:pt idx="8">
                  <c:v>2018Q1</c:v>
                </c:pt>
                <c:pt idx="9">
                  <c:v>2018Q2</c:v>
                </c:pt>
                <c:pt idx="10">
                  <c:v>2018Q3</c:v>
                </c:pt>
                <c:pt idx="11">
                  <c:v>2018Q4</c:v>
                </c:pt>
                <c:pt idx="12">
                  <c:v>2019Q1</c:v>
                </c:pt>
                <c:pt idx="13">
                  <c:v>2019Q2</c:v>
                </c:pt>
                <c:pt idx="14">
                  <c:v>2019Q3</c:v>
                </c:pt>
                <c:pt idx="15">
                  <c:v>2019Q4</c:v>
                </c:pt>
                <c:pt idx="16">
                  <c:v>2020Q1</c:v>
                </c:pt>
              </c:strCache>
            </c:strRef>
          </c:cat>
          <c:val>
            <c:numRef>
              <c:f>少儿编程市场规模!$B$29:$R$29</c:f>
              <c:numCache>
                <c:formatCode>General</c:formatCode>
                <c:ptCount val="17"/>
                <c:pt idx="0">
                  <c:v>1</c:v>
                </c:pt>
                <c:pt idx="1">
                  <c:v>1.32</c:v>
                </c:pt>
                <c:pt idx="2">
                  <c:v>1.78</c:v>
                </c:pt>
                <c:pt idx="3">
                  <c:v>1.95</c:v>
                </c:pt>
                <c:pt idx="4">
                  <c:v>2.0499999999999998</c:v>
                </c:pt>
                <c:pt idx="5">
                  <c:v>2.35</c:v>
                </c:pt>
                <c:pt idx="6">
                  <c:v>2.33</c:v>
                </c:pt>
                <c:pt idx="7">
                  <c:v>2.31</c:v>
                </c:pt>
                <c:pt idx="8">
                  <c:v>1.99</c:v>
                </c:pt>
                <c:pt idx="9">
                  <c:v>1.82</c:v>
                </c:pt>
                <c:pt idx="10">
                  <c:v>1.64</c:v>
                </c:pt>
                <c:pt idx="11">
                  <c:v>1.74</c:v>
                </c:pt>
                <c:pt idx="12">
                  <c:v>1.74</c:v>
                </c:pt>
                <c:pt idx="13">
                  <c:v>1.88</c:v>
                </c:pt>
                <c:pt idx="14">
                  <c:v>1.76</c:v>
                </c:pt>
                <c:pt idx="15">
                  <c:v>1.56</c:v>
                </c:pt>
                <c:pt idx="16">
                  <c:v>1.1200000000000001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44-4409-B558-759EBB70BB16}"/>
            </c:ext>
          </c:extLst>
        </c:ser>
        <c:ser>
          <c:idx val="2"/>
          <c:order val="2"/>
          <c:tx>
            <c:strRef>
              <c:f>少儿编程市场规模!$A$30</c:f>
              <c:strCache>
                <c:ptCount val="1"/>
                <c:pt idx="0">
                  <c:v>供给规模指数</c:v>
                </c:pt>
              </c:strCache>
            </c:strRef>
          </c:tx>
          <c:spPr>
            <a:ln>
              <a:solidFill>
                <a:schemeClr val="accent6">
                  <a:lumMod val="75000"/>
                </a:schemeClr>
              </a:solidFill>
            </a:ln>
          </c:spPr>
          <c:marker>
            <c:symbol val="circle"/>
            <c:size val="5"/>
            <c:spPr>
              <a:solidFill>
                <a:srgbClr val="3D889A"/>
              </a:solidFill>
              <a:ln>
                <a:solidFill>
                  <a:schemeClr val="accent6">
                    <a:lumMod val="75000"/>
                  </a:schemeClr>
                </a:solidFill>
                <a:prstDash val="solid"/>
              </a:ln>
            </c:spPr>
          </c:marker>
          <c:cat>
            <c:strRef>
              <c:f>少儿编程市场规模!$B$27:$R$27</c:f>
              <c:strCache>
                <c:ptCount val="17"/>
                <c:pt idx="0">
                  <c:v>2016Q1</c:v>
                </c:pt>
                <c:pt idx="1">
                  <c:v>2016Q2</c:v>
                </c:pt>
                <c:pt idx="2">
                  <c:v>2016Q3</c:v>
                </c:pt>
                <c:pt idx="3">
                  <c:v>2016Q4</c:v>
                </c:pt>
                <c:pt idx="4">
                  <c:v>2017Q1</c:v>
                </c:pt>
                <c:pt idx="5">
                  <c:v>2017Q2</c:v>
                </c:pt>
                <c:pt idx="6">
                  <c:v>2017Q3</c:v>
                </c:pt>
                <c:pt idx="7">
                  <c:v>2017Q4</c:v>
                </c:pt>
                <c:pt idx="8">
                  <c:v>2018Q1</c:v>
                </c:pt>
                <c:pt idx="9">
                  <c:v>2018Q2</c:v>
                </c:pt>
                <c:pt idx="10">
                  <c:v>2018Q3</c:v>
                </c:pt>
                <c:pt idx="11">
                  <c:v>2018Q4</c:v>
                </c:pt>
                <c:pt idx="12">
                  <c:v>2019Q1</c:v>
                </c:pt>
                <c:pt idx="13">
                  <c:v>2019Q2</c:v>
                </c:pt>
                <c:pt idx="14">
                  <c:v>2019Q3</c:v>
                </c:pt>
                <c:pt idx="15">
                  <c:v>2019Q4</c:v>
                </c:pt>
                <c:pt idx="16">
                  <c:v>2020Q1</c:v>
                </c:pt>
              </c:strCache>
            </c:strRef>
          </c:cat>
          <c:val>
            <c:numRef>
              <c:f>少儿编程市场规模!$B$30:$R$30</c:f>
              <c:numCache>
                <c:formatCode>General</c:formatCode>
                <c:ptCount val="17"/>
                <c:pt idx="0">
                  <c:v>1</c:v>
                </c:pt>
                <c:pt idx="1">
                  <c:v>1.05</c:v>
                </c:pt>
                <c:pt idx="2">
                  <c:v>1.03</c:v>
                </c:pt>
                <c:pt idx="3">
                  <c:v>0.92</c:v>
                </c:pt>
                <c:pt idx="4">
                  <c:v>1.1399999999999999</c:v>
                </c:pt>
                <c:pt idx="5">
                  <c:v>0.95</c:v>
                </c:pt>
                <c:pt idx="6">
                  <c:v>0.85</c:v>
                </c:pt>
                <c:pt idx="7">
                  <c:v>0.77</c:v>
                </c:pt>
                <c:pt idx="8">
                  <c:v>0.88</c:v>
                </c:pt>
                <c:pt idx="9">
                  <c:v>0.92</c:v>
                </c:pt>
                <c:pt idx="10">
                  <c:v>0.72</c:v>
                </c:pt>
                <c:pt idx="11">
                  <c:v>0.67</c:v>
                </c:pt>
                <c:pt idx="12">
                  <c:v>1.0900000000000001</c:v>
                </c:pt>
                <c:pt idx="13">
                  <c:v>1.06</c:v>
                </c:pt>
                <c:pt idx="14">
                  <c:v>0.86</c:v>
                </c:pt>
                <c:pt idx="15">
                  <c:v>0.6</c:v>
                </c:pt>
                <c:pt idx="16">
                  <c:v>0.72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44-4409-B558-759EBB70BB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161760"/>
        <c:axId val="1610685856"/>
      </c:lineChart>
      <c:catAx>
        <c:axId val="584161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 sz="800">
                <a:latin typeface="Arial"/>
                <a:ea typeface="Arial"/>
                <a:cs typeface="Arial"/>
              </a:defRPr>
            </a:pPr>
            <a:endParaRPr lang="zh-CN"/>
          </a:p>
        </c:txPr>
        <c:crossAx val="1610685856"/>
        <c:crosses val="autoZero"/>
        <c:auto val="1"/>
        <c:lblAlgn val="ctr"/>
        <c:lblOffset val="100"/>
        <c:noMultiLvlLbl val="0"/>
      </c:catAx>
      <c:valAx>
        <c:axId val="1610685856"/>
        <c:scaling>
          <c:orientation val="minMax"/>
        </c:scaling>
        <c:delete val="0"/>
        <c:axPos val="l"/>
        <c:majorGridlines>
          <c:spPr>
            <a:ln w="6350" cap="flat" cmpd="sng" algn="ctr">
              <a:noFill/>
              <a:prstDash val="solid"/>
              <a:round/>
            </a:ln>
            <a:effectLst/>
            <a:extLst>
              <a:ext uri="{91240B29-F687-4F45-9708-019B960494DF}">
                <a14:hiddenLine xmlns:a14="http://schemas.microsoft.com/office/drawing/2010/main" w="6350" cap="flat" cmpd="sng" algn="ctr">
                  <a:solidFill>
                    <a:sysClr val="windowText" lastClr="000000">
                      <a:tint val="75000"/>
                    </a:sysClr>
                  </a:solidFill>
                  <a:prstDash val="solid"/>
                  <a:round/>
                </a14:hiddenLine>
              </a:ext>
            </a:extLst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zh-CN"/>
          </a:p>
        </c:txPr>
        <c:crossAx val="584161760"/>
        <c:crosses val="autoZero"/>
        <c:crossBetween val="between"/>
      </c:valAx>
      <c:spPr>
        <a:noFill/>
        <a:extLst>
          <a:ext uri="{909E8E84-426E-40DD-AFC4-6F175D3DCCD1}">
            <a14:hiddenFill xmlns:a14="http://schemas.microsoft.com/office/drawing/2010/main">
              <a:solidFill>
                <a:sysClr val="window" lastClr="FFFFFF"/>
              </a:solidFill>
            </a14:hiddenFill>
          </a:ext>
        </a:extLst>
      </c:spPr>
    </c:plotArea>
    <c:legend>
      <c:legendPos val="b"/>
      <c:overlay val="0"/>
      <c:txPr>
        <a:bodyPr/>
        <a:lstStyle/>
        <a:p>
          <a:pPr>
            <a:defRPr sz="80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 cap="flat" cmpd="sng" algn="ctr">
      <a:noFill/>
      <a:prstDash val="solid"/>
      <a:round/>
    </a:ln>
    <a:effectLst/>
    <a:extLst>
      <a:ext uri="{909E8E84-426E-40DD-AFC4-6F175D3DCCD1}">
        <a14:hiddenFill xmlns:a14="http://schemas.microsoft.com/office/drawing/2010/main">
          <a:solidFill>
            <a:sysClr val="window" lastClr="FFFFFF"/>
          </a:solidFill>
        </a14:hiddenFill>
      </a:ext>
      <a:ext uri="{91240B29-F687-4F45-9708-019B960494DF}">
        <a14:hiddenLine xmlns:a14="http://schemas.microsoft.com/office/drawing/2010/main" w="6350" cap="flat" cmpd="sng" algn="ctr">
          <a:solidFill>
            <a:sysClr val="windowText" lastClr="000000">
              <a:tint val="75000"/>
            </a:sysClr>
          </a:solidFill>
          <a:prstDash val="solid"/>
          <a:round/>
        </a14:hiddenLine>
      </a:ext>
    </a:extLst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 dirty="0"/>
              <a:t>算法教师获奖比例统计</a:t>
            </a:r>
          </a:p>
        </c:rich>
      </c:tx>
      <c:overlay val="0"/>
    </c:title>
    <c:autoTitleDeleted val="0"/>
    <c:plotArea>
      <c:layout/>
      <c:doughnutChart>
        <c:varyColors val="1"/>
        <c:ser>
          <c:idx val="0"/>
          <c:order val="0"/>
          <c:spPr>
            <a:solidFill>
              <a:schemeClr val="tx2">
                <a:lumMod val="20000"/>
                <a:lumOff val="80000"/>
              </a:schemeClr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52A8-4967-B5E9-B7C44C0E6F46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2A8-4967-B5E9-B7C44C0E6F46}"/>
              </c:ext>
            </c:extLst>
          </c:dPt>
          <c:dPt>
            <c:idx val="2"/>
            <c:bubble3D val="0"/>
            <c:spPr>
              <a:solidFill>
                <a:srgbClr val="92278F"/>
              </a:solidFill>
            </c:spPr>
            <c:extLst>
              <c:ext xmlns:c16="http://schemas.microsoft.com/office/drawing/2014/chart" uri="{C3380CC4-5D6E-409C-BE32-E72D297353CC}">
                <c16:uniqueId val="{00000005-52A8-4967-B5E9-B7C44C0E6F46}"/>
              </c:ext>
            </c:extLst>
          </c:dPt>
          <c:dLbls>
            <c:dLbl>
              <c:idx val="0"/>
              <c:layout>
                <c:manualLayout>
                  <c:x val="-0.10884834125324699"/>
                  <c:y val="-0.15076653549783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rtl="0">
                      <a:defRPr lang="en-US" sz="1000" b="0" i="0" u="none" strike="noStrike" kern="1200" baseline="0">
                        <a:solidFill>
                          <a:prstClr val="black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defRPr>
                    </a:pPr>
                    <a:fld id="{0D2EB065-8096-45B8-B77C-0DEFFBE9A285}" type="VALUE">
                      <a:rPr lang="en-US" altLang="zh-CN" sz="1000" b="0" i="0" u="none" strike="noStrike" kern="1200" baseline="0">
                        <a:solidFill>
                          <a:prstClr val="black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rPr>
                      <a:pPr algn="ctr" rtl="0">
                        <a:defRPr lang="en-US" sz="1000" b="0" i="0" u="none" strike="noStrike" kern="1200" baseline="0">
                          <a:solidFill>
                            <a:prstClr val="black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defRPr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831814623579802"/>
                      <c:h val="0.142786953437075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2A8-4967-B5E9-B7C44C0E6F46}"/>
                </c:ext>
              </c:extLst>
            </c:dLbl>
            <c:dLbl>
              <c:idx val="1"/>
              <c:layout>
                <c:manualLayout>
                  <c:x val="0.20882552520040401"/>
                  <c:y val="-0.10503775822365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rtl="0">
                      <a:defRPr lang="en-US" sz="1000" b="0" i="0" u="none" strike="noStrike" kern="1200" baseline="0">
                        <a:solidFill>
                          <a:prstClr val="black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defRPr>
                    </a:pPr>
                    <a:fld id="{D914A53F-772A-4E11-89E1-0870B6ECE7A7}" type="VALUE">
                      <a:rPr lang="en-US" altLang="zh-CN" sz="1000" b="0" i="0" u="none" strike="noStrike" kern="1200" baseline="0">
                        <a:solidFill>
                          <a:prstClr val="black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rPr>
                      <a:pPr algn="ctr" rtl="0">
                        <a:defRPr lang="en-US" sz="1000" b="0" i="0" u="none" strike="noStrike" kern="1200" baseline="0">
                          <a:solidFill>
                            <a:prstClr val="black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defRPr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53336872074498"/>
                      <c:h val="0.207644236208629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2A8-4967-B5E9-B7C44C0E6F46}"/>
                </c:ext>
              </c:extLst>
            </c:dLbl>
            <c:dLbl>
              <c:idx val="2"/>
              <c:layout>
                <c:manualLayout>
                  <c:x val="-0.14394317570873899"/>
                  <c:y val="0.168334697094745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2A8-4967-B5E9-B7C44C0E6F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Sheet1!$A$1:$A$3</c:f>
              <c:strCache>
                <c:ptCount val="3"/>
                <c:pt idx="0">
                  <c:v>国家级</c:v>
                </c:pt>
                <c:pt idx="1">
                  <c:v>省级</c:v>
                </c:pt>
                <c:pt idx="2">
                  <c:v>无奖项</c:v>
                </c:pt>
              </c:strCache>
            </c:strRef>
          </c:cat>
          <c:val>
            <c:numRef>
              <c:f>Sheet1!$B$1:$B$3</c:f>
              <c:numCache>
                <c:formatCode>0.0%</c:formatCode>
                <c:ptCount val="3"/>
                <c:pt idx="0">
                  <c:v>5.0000000000000001E-3</c:v>
                </c:pt>
                <c:pt idx="1">
                  <c:v>3.7999999999999999E-2</c:v>
                </c:pt>
                <c:pt idx="2">
                  <c:v>0.95699999999999996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2A8-4967-B5E9-B7C44C0E6F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</c:spPr>
    </c:plotArea>
    <c:legend>
      <c:legendPos val="r"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12700">
      <a:noFill/>
    </a:ln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2">
                <a:lumMod val="20000"/>
                <a:lumOff val="80000"/>
              </a:schemeClr>
            </a:solidFill>
          </c:spPr>
          <c:invertIfNegative val="0"/>
          <c:dPt>
            <c:idx val="4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1A80-D348-B5B7-2D50A335B845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Sheet1!$A$7:$A$11</c:f>
              <c:strCache>
                <c:ptCount val="5"/>
                <c:pt idx="0">
                  <c:v>评价标准</c:v>
                </c:pt>
                <c:pt idx="1">
                  <c:v>与设施集成</c:v>
                </c:pt>
                <c:pt idx="2">
                  <c:v>安全问题</c:v>
                </c:pt>
                <c:pt idx="3">
                  <c:v>数据资源</c:v>
                </c:pt>
                <c:pt idx="4">
                  <c:v>AI专业人才</c:v>
                </c:pt>
              </c:strCache>
            </c:strRef>
          </c:cat>
          <c:val>
            <c:numRef>
              <c:f>Sheet1!$B$7:$B$11</c:f>
              <c:numCache>
                <c:formatCode>0.00%</c:formatCode>
                <c:ptCount val="5"/>
                <c:pt idx="0">
                  <c:v>0.26800000000000002</c:v>
                </c:pt>
                <c:pt idx="1">
                  <c:v>0.34100000000000003</c:v>
                </c:pt>
                <c:pt idx="2">
                  <c:v>0.34100000000000003</c:v>
                </c:pt>
                <c:pt idx="3">
                  <c:v>0.48799999999999999</c:v>
                </c:pt>
                <c:pt idx="4">
                  <c:v>0.51200000000000001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0-D348-B5B7-2D50A335B8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42581056"/>
        <c:axId val="240608800"/>
      </c:barChart>
      <c:catAx>
        <c:axId val="1425810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>
                <a:latin typeface="黑体"/>
                <a:ea typeface="黑体"/>
                <a:cs typeface="黑体"/>
              </a:defRPr>
            </a:pPr>
            <a:endParaRPr lang="zh-CN"/>
          </a:p>
        </c:txPr>
        <c:crossAx val="240608800"/>
        <c:crosses val="autoZero"/>
        <c:auto val="1"/>
        <c:lblAlgn val="ctr"/>
        <c:lblOffset val="100"/>
        <c:noMultiLvlLbl val="0"/>
      </c:catAx>
      <c:valAx>
        <c:axId val="24060880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prstDash val="solid"/>
              <a:round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ysClr val="windowText" lastClr="000000">
                      <a:tint val="75000"/>
                      <a:shade val="95000"/>
                      <a:satMod val="105000"/>
                    </a:sysClr>
                  </a:solidFill>
                  <a:prstDash val="solid"/>
                  <a:round/>
                </a14:hiddenLine>
              </a:ext>
            </a:extLst>
          </c:spPr>
        </c:majorGridlines>
        <c:numFmt formatCode="0.00%" sourceLinked="1"/>
        <c:majorTickMark val="none"/>
        <c:minorTickMark val="none"/>
        <c:tickLblPos val="nextTo"/>
        <c:txPr>
          <a:bodyPr/>
          <a:lstStyle/>
          <a:p>
            <a:pPr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zh-CN"/>
          </a:p>
        </c:txPr>
        <c:crossAx val="142581056"/>
        <c:crosses val="autoZero"/>
        <c:crossBetween val="between"/>
      </c:valAx>
      <c:spPr>
        <a:noFill/>
        <a:extLst>
          <a:ext uri="{909E8E84-426E-40DD-AFC4-6F175D3DCCD1}">
            <a14:hiddenFill xmlns:a14="http://schemas.microsoft.com/office/drawing/2010/main">
              <a:solidFill>
                <a:sysClr val="window" lastClr="FFFFFF"/>
              </a:solidFill>
            </a14:hiddenFill>
          </a:ext>
        </a:ex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  <a:round/>
    </a:ln>
    <a:effectLst/>
    <a:extLst>
      <a:ext uri="{909E8E84-426E-40DD-AFC4-6F175D3DCCD1}">
        <a14:hiddenFill xmlns:a14="http://schemas.microsoft.com/office/drawing/2010/main">
          <a:solidFill>
            <a:sysClr val="window" lastClr="FFFFFF"/>
          </a:solidFill>
        </a14:hiddenFill>
      </a:ext>
      <a:ext uri="{91240B29-F687-4F45-9708-019B960494DF}">
        <a14:hiddenLine xmlns:a14="http://schemas.microsoft.com/office/drawing/2010/main" w="9525" cap="flat" cmpd="sng" algn="ctr">
          <a:solidFill>
            <a:sysClr val="windowText" lastClr="000000">
              <a:tint val="75000"/>
              <a:shade val="95000"/>
              <a:satMod val="105000"/>
            </a:sysClr>
          </a:solidFill>
          <a:prstDash val="solid"/>
          <a:round/>
        </a14:hiddenLine>
      </a:ext>
    </a:extLst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OIerDB综合评分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MarsOJ团队</c:v>
                </c:pt>
                <c:pt idx="1">
                  <c:v>耀码教育科技公司</c:v>
                </c:pt>
                <c:pt idx="2">
                  <c:v>童程童美</c:v>
                </c:pt>
                <c:pt idx="3">
                  <c:v>编程猫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3385</c:v>
                </c:pt>
                <c:pt idx="1">
                  <c:v>498</c:v>
                </c:pt>
                <c:pt idx="2">
                  <c:v>441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51-455E-8659-233787D8485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16204876"/>
        <c:axId val="846448484"/>
      </c:barChart>
      <c:catAx>
        <c:axId val="9162048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6448484"/>
        <c:crosses val="autoZero"/>
        <c:auto val="1"/>
        <c:lblAlgn val="ctr"/>
        <c:lblOffset val="100"/>
        <c:noMultiLvlLbl val="0"/>
      </c:catAx>
      <c:valAx>
        <c:axId val="8464484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62048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altLang="en-US" sz="1000" b="1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pPr>
            <a:r>
              <a:rPr lang="zh-CN" altLang="en-US" sz="1100" baseline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用户再次</a:t>
            </a:r>
            <a:r>
              <a:rPr lang="zh-CN" sz="1100" baseline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参加</a:t>
            </a:r>
            <a:r>
              <a:rPr lang="en-US" sz="1100" baseline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OI</a:t>
            </a:r>
            <a:r>
              <a:rPr lang="en-US" altLang="zh-CN" sz="1100" baseline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en-US" sz="1100" baseline="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Contest的意愿调查</a:t>
            </a:r>
            <a:endParaRPr lang="zh-CN" sz="1100" baseline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92278F"/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1381-4DAE-A906-6A098B8F96C3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381-4DAE-A906-6A098B8F96C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Sheet2!$R$2:$R$3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Sheet2!$S$2:$S$3</c:f>
              <c:numCache>
                <c:formatCode>0.00%</c:formatCode>
                <c:ptCount val="2"/>
                <c:pt idx="0">
                  <c:v>0.97440000000000004</c:v>
                </c:pt>
                <c:pt idx="1">
                  <c:v>2.5600000000000001E-2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81-4DAE-A906-6A098B8F9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</c:spPr>
    </c:plotArea>
    <c:legend>
      <c:legendPos val="r"/>
      <c:overlay val="0"/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12700">
      <a:noFill/>
    </a:ln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altLang="en-US" sz="1100" b="1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pPr>
            <a:r>
              <a:rPr lang="zh-CN" sz="11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参加</a:t>
            </a:r>
            <a:r>
              <a:rPr lang="en-US" sz="11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OI Contest</a:t>
            </a:r>
            <a:r>
              <a:rPr lang="zh-CN" sz="11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的原因</a:t>
            </a:r>
          </a:p>
        </c:rich>
      </c:tx>
      <c:overlay val="0"/>
      <c:spPr>
        <a:ln>
          <a:solidFill>
            <a:sysClr val="window" lastClr="FFFFFF">
              <a:lumMod val="95000"/>
            </a:sysClr>
          </a:solidFill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92278F">
                <a:lumMod val="75000"/>
              </a:srgbClr>
            </a:solidFill>
          </c:spPr>
          <c:invertIfNegative val="0"/>
          <c:cat>
            <c:strRef>
              <c:f>Sheet2!$AA$1:$AA$7</c:f>
              <c:strCache>
                <c:ptCount val="7"/>
                <c:pt idx="0">
                  <c:v>希望体验OI赛制</c:v>
                </c:pt>
                <c:pt idx="1">
                  <c:v>不熟悉考试规范</c:v>
                </c:pt>
                <c:pt idx="2">
                  <c:v>老师或父母推荐参加</c:v>
                </c:pt>
                <c:pt idx="3">
                  <c:v>看到其他同学参加</c:v>
                </c:pt>
                <c:pt idx="4">
                  <c:v>想要奖品证书</c:v>
                </c:pt>
                <c:pt idx="5">
                  <c:v>希望了解自身实力</c:v>
                </c:pt>
                <c:pt idx="6">
                  <c:v>其他</c:v>
                </c:pt>
              </c:strCache>
            </c:strRef>
          </c:cat>
          <c:val>
            <c:numRef>
              <c:f>Sheet2!$AB$1:$AB$7</c:f>
              <c:numCache>
                <c:formatCode>0.00%</c:formatCode>
                <c:ptCount val="7"/>
                <c:pt idx="0">
                  <c:v>0.92210000000000003</c:v>
                </c:pt>
                <c:pt idx="1">
                  <c:v>0.3377</c:v>
                </c:pt>
                <c:pt idx="2">
                  <c:v>0.46750000000000003</c:v>
                </c:pt>
                <c:pt idx="3">
                  <c:v>0.10390000000000001</c:v>
                </c:pt>
                <c:pt idx="4">
                  <c:v>0.31169999999999998</c:v>
                </c:pt>
                <c:pt idx="5">
                  <c:v>0.67530000000000001</c:v>
                </c:pt>
                <c:pt idx="6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C0-46AF-8929-CB42C8034F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2466639"/>
        <c:axId val="106361471"/>
      </c:barChart>
      <c:catAx>
        <c:axId val="78246663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pPr>
            <a:endParaRPr lang="zh-CN"/>
          </a:p>
        </c:txPr>
        <c:crossAx val="106361471"/>
        <c:crosses val="autoZero"/>
        <c:auto val="1"/>
        <c:lblAlgn val="ctr"/>
        <c:lblOffset val="100"/>
        <c:noMultiLvlLbl val="0"/>
      </c:catAx>
      <c:valAx>
        <c:axId val="106361471"/>
        <c:scaling>
          <c:orientation val="minMax"/>
        </c:scaling>
        <c:delete val="0"/>
        <c:axPos val="b"/>
        <c:majorGridlines>
          <c:spPr>
            <a:ln w="6350" cap="flat" cmpd="sng" algn="ctr">
              <a:noFill/>
              <a:prstDash val="solid"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Arial" panose="020B0604020202020204"/>
                <a:cs typeface="Arial" panose="020B0604020202020204"/>
              </a:defRPr>
            </a:pPr>
            <a:endParaRPr lang="zh-CN"/>
          </a:p>
        </c:txPr>
        <c:crossAx val="782466639"/>
        <c:crosses val="autoZero"/>
        <c:crossBetween val="between"/>
        <c:minorUnit val="0.05"/>
      </c:valAx>
      <c:spPr>
        <a:noFill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round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营业收入构成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815-4B66-8C92-9CD59D1099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815-4B66-8C92-9CD59D1099C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815-4B66-8C92-9CD59D1099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815-4B66-8C92-9CD59D1099C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815-4B66-8C92-9CD59D1099C5}"/>
              </c:ext>
            </c:extLst>
          </c:dPt>
          <c:dLbls>
            <c:dLbl>
              <c:idx val="0"/>
              <c:layout>
                <c:manualLayout>
                  <c:x val="9.8266500325738804E-8"/>
                  <c:y val="-1.394077650783730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520974394894544"/>
                      <c:h val="0.2567891032743700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815-4B66-8C92-9CD59D1099C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15-4B66-8C92-9CD59D1099C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15-4B66-8C92-9CD59D1099C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15-4B66-8C92-9CD59D1099C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15-4B66-8C92-9CD59D1099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33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[0625.xlsx]Sheet3!$B$20:$B$24</c:f>
              <c:strCache>
                <c:ptCount val="5"/>
                <c:pt idx="0">
                  <c:v>嵌入在“天梯”中的慕课录播课程收入</c:v>
                </c:pt>
                <c:pt idx="1">
                  <c:v>直播课收入</c:v>
                </c:pt>
                <c:pt idx="2">
                  <c:v>付费答疑收入</c:v>
                </c:pt>
                <c:pt idx="3">
                  <c:v>IP售卖收入</c:v>
                </c:pt>
                <c:pt idx="4">
                  <c:v>网站及软件服务收入</c:v>
                </c:pt>
              </c:strCache>
            </c:strRef>
          </c:cat>
          <c:val>
            <c:numRef>
              <c:f>[0625.xlsx]Sheet3!$C$20:$C$24</c:f>
              <c:numCache>
                <c:formatCode>General</c:formatCode>
                <c:ptCount val="5"/>
                <c:pt idx="0">
                  <c:v>0.5</c:v>
                </c:pt>
                <c:pt idx="1">
                  <c:v>0.1</c:v>
                </c:pt>
                <c:pt idx="2">
                  <c:v>0.03</c:v>
                </c:pt>
                <c:pt idx="3">
                  <c:v>0.12</c:v>
                </c:pt>
                <c:pt idx="4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815-4B66-8C92-9CD59D1099C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#1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E5A71-4EEB-AA49-87F3-2EEC5555F144}" type="doc">
      <dgm:prSet loTypeId="urn:microsoft.com/office/officeart/2005/8/layout/pyramid1" loCatId="" qsTypeId="urn:microsoft.com/office/officeart/2005/8/quickstyle/simple3" qsCatId="simple" csTypeId="urn:microsoft.com/office/officeart/2005/8/colors/accent1_2" csCatId="accent1" phldr="1"/>
      <dgm:spPr/>
    </dgm:pt>
    <dgm:pt modelId="{C22FED82-32C3-B143-8E9C-B61904DE3E75}">
      <dgm:prSet phldrT="[文本]" custT="1"/>
      <dgm:spPr>
        <a:solidFill>
          <a:schemeClr val="tx2"/>
        </a:solidFill>
      </dgm:spPr>
      <dgm:t>
        <a:bodyPr/>
        <a:lstStyle/>
        <a:p>
          <a:r>
            <a:rPr lang="zh-CN" altLang="en-US" sz="1200" b="1" dirty="0">
              <a:solidFill>
                <a:schemeClr val="bg1"/>
              </a:solidFill>
            </a:rPr>
            <a:t>算法思维</a:t>
          </a:r>
        </a:p>
      </dgm:t>
    </dgm:pt>
    <dgm:pt modelId="{A485E0D9-C17F-454A-A686-61CE5B57E0B5}" type="parTrans" cxnId="{BB4D943C-4FB3-7D4B-8ACB-AA5F91DA0A02}">
      <dgm:prSet/>
      <dgm:spPr/>
      <dgm:t>
        <a:bodyPr/>
        <a:lstStyle/>
        <a:p>
          <a:endParaRPr lang="zh-CN" altLang="en-US"/>
        </a:p>
      </dgm:t>
    </dgm:pt>
    <dgm:pt modelId="{00AF982B-2705-3147-9BDF-18BFF18F6C0D}" type="sibTrans" cxnId="{BB4D943C-4FB3-7D4B-8ACB-AA5F91DA0A02}">
      <dgm:prSet/>
      <dgm:spPr/>
      <dgm:t>
        <a:bodyPr/>
        <a:lstStyle/>
        <a:p>
          <a:endParaRPr lang="zh-CN" altLang="en-US"/>
        </a:p>
      </dgm:t>
    </dgm:pt>
    <dgm:pt modelId="{AB71202A-8DFB-DF48-BB9C-672CB75567C0}">
      <dgm:prSet phldrT="[文本]" custT="1"/>
      <dgm:spPr/>
      <dgm:t>
        <a:bodyPr/>
        <a:lstStyle/>
        <a:p>
          <a:r>
            <a:rPr lang="en-US" altLang="zh-CN" sz="1400" dirty="0"/>
            <a:t>Python</a:t>
          </a:r>
          <a:endParaRPr lang="zh-CN" altLang="en-US" sz="1400" dirty="0"/>
        </a:p>
      </dgm:t>
    </dgm:pt>
    <dgm:pt modelId="{F440B9C5-0980-B74C-B221-C05DB2EBD6FD}" type="parTrans" cxnId="{88BE0092-CCD2-9548-8899-28F82B9AA771}">
      <dgm:prSet/>
      <dgm:spPr/>
      <dgm:t>
        <a:bodyPr/>
        <a:lstStyle/>
        <a:p>
          <a:endParaRPr lang="zh-CN" altLang="en-US"/>
        </a:p>
      </dgm:t>
    </dgm:pt>
    <dgm:pt modelId="{C84E696F-28D4-9B46-BCEF-165960A5562C}" type="sibTrans" cxnId="{88BE0092-CCD2-9548-8899-28F82B9AA771}">
      <dgm:prSet/>
      <dgm:spPr/>
      <dgm:t>
        <a:bodyPr/>
        <a:lstStyle/>
        <a:p>
          <a:endParaRPr lang="zh-CN" altLang="en-US"/>
        </a:p>
      </dgm:t>
    </dgm:pt>
    <dgm:pt modelId="{64646584-7082-D642-AAA2-A728585CFAE3}">
      <dgm:prSet phldrT="[文本]" custT="1"/>
      <dgm:spPr/>
      <dgm:t>
        <a:bodyPr/>
        <a:lstStyle/>
        <a:p>
          <a:r>
            <a:rPr lang="zh-CN" altLang="en-US" sz="1400" dirty="0"/>
            <a:t>机器人</a:t>
          </a:r>
        </a:p>
      </dgm:t>
    </dgm:pt>
    <dgm:pt modelId="{C40E62A4-72C9-9443-90DA-3F215DFF2049}" type="parTrans" cxnId="{E5D8FF29-D895-D941-98EC-BDE3A25CCFA5}">
      <dgm:prSet/>
      <dgm:spPr/>
      <dgm:t>
        <a:bodyPr/>
        <a:lstStyle/>
        <a:p>
          <a:endParaRPr lang="zh-CN" altLang="en-US"/>
        </a:p>
      </dgm:t>
    </dgm:pt>
    <dgm:pt modelId="{8AD64D14-1737-FE49-865B-94588684E5FD}" type="sibTrans" cxnId="{E5D8FF29-D895-D941-98EC-BDE3A25CCFA5}">
      <dgm:prSet/>
      <dgm:spPr/>
      <dgm:t>
        <a:bodyPr/>
        <a:lstStyle/>
        <a:p>
          <a:endParaRPr lang="zh-CN" altLang="en-US"/>
        </a:p>
      </dgm:t>
    </dgm:pt>
    <dgm:pt modelId="{CA98A6AB-5216-0F40-97E4-9CF535572D1E}">
      <dgm:prSet custT="1"/>
      <dgm:spPr/>
      <dgm:t>
        <a:bodyPr/>
        <a:lstStyle/>
        <a:p>
          <a:r>
            <a:rPr lang="en-US" altLang="zh-CN" sz="1400" dirty="0"/>
            <a:t>Scratch</a:t>
          </a:r>
          <a:endParaRPr lang="zh-CN" altLang="en-US" sz="1400" dirty="0"/>
        </a:p>
      </dgm:t>
    </dgm:pt>
    <dgm:pt modelId="{3860D770-DB6E-FA4A-B2A2-73AA5A994814}" type="parTrans" cxnId="{57477898-54D0-5B4E-B480-D6EA2AEAB55C}">
      <dgm:prSet/>
      <dgm:spPr/>
      <dgm:t>
        <a:bodyPr/>
        <a:lstStyle/>
        <a:p>
          <a:endParaRPr lang="zh-CN" altLang="en-US"/>
        </a:p>
      </dgm:t>
    </dgm:pt>
    <dgm:pt modelId="{612E4B4A-22CB-5D4B-9872-BBA9DAAAD8C2}" type="sibTrans" cxnId="{57477898-54D0-5B4E-B480-D6EA2AEAB55C}">
      <dgm:prSet/>
      <dgm:spPr/>
      <dgm:t>
        <a:bodyPr/>
        <a:lstStyle/>
        <a:p>
          <a:endParaRPr lang="zh-CN" altLang="en-US"/>
        </a:p>
      </dgm:t>
    </dgm:pt>
    <dgm:pt modelId="{0BE63608-0B07-1745-98C5-D78261793439}" type="pres">
      <dgm:prSet presAssocID="{CEAE5A71-4EEB-AA49-87F3-2EEC5555F144}" presName="Name0" presStyleCnt="0">
        <dgm:presLayoutVars>
          <dgm:dir/>
          <dgm:animLvl val="lvl"/>
          <dgm:resizeHandles val="exact"/>
        </dgm:presLayoutVars>
      </dgm:prSet>
      <dgm:spPr/>
    </dgm:pt>
    <dgm:pt modelId="{3C445F86-3B1E-714F-B46B-508B95D93A3F}" type="pres">
      <dgm:prSet presAssocID="{C22FED82-32C3-B143-8E9C-B61904DE3E75}" presName="Name8" presStyleCnt="0"/>
      <dgm:spPr/>
    </dgm:pt>
    <dgm:pt modelId="{AF77FB1C-21BF-4A4C-984A-A9AF0EFA3DE1}" type="pres">
      <dgm:prSet presAssocID="{C22FED82-32C3-B143-8E9C-B61904DE3E75}" presName="level" presStyleLbl="node1" presStyleIdx="0" presStyleCnt="4">
        <dgm:presLayoutVars>
          <dgm:chMax val="1"/>
          <dgm:bulletEnabled val="1"/>
        </dgm:presLayoutVars>
      </dgm:prSet>
      <dgm:spPr/>
    </dgm:pt>
    <dgm:pt modelId="{9AFD61C0-E729-3844-B8B3-8375BA72894C}" type="pres">
      <dgm:prSet presAssocID="{C22FED82-32C3-B143-8E9C-B61904DE3E7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2C863B-6459-C144-841E-13CA8B75C0E2}" type="pres">
      <dgm:prSet presAssocID="{AB71202A-8DFB-DF48-BB9C-672CB75567C0}" presName="Name8" presStyleCnt="0"/>
      <dgm:spPr/>
    </dgm:pt>
    <dgm:pt modelId="{EF6C3F61-9C98-E74C-B23E-03C0B1A84382}" type="pres">
      <dgm:prSet presAssocID="{AB71202A-8DFB-DF48-BB9C-672CB75567C0}" presName="level" presStyleLbl="node1" presStyleIdx="1" presStyleCnt="4">
        <dgm:presLayoutVars>
          <dgm:chMax val="1"/>
          <dgm:bulletEnabled val="1"/>
        </dgm:presLayoutVars>
      </dgm:prSet>
      <dgm:spPr/>
    </dgm:pt>
    <dgm:pt modelId="{0A402BA2-7246-C646-B20E-DC15F8940BF9}" type="pres">
      <dgm:prSet presAssocID="{AB71202A-8DFB-DF48-BB9C-672CB75567C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2C767D8-DF58-BC46-9352-02CFE7F431B3}" type="pres">
      <dgm:prSet presAssocID="{64646584-7082-D642-AAA2-A728585CFAE3}" presName="Name8" presStyleCnt="0"/>
      <dgm:spPr/>
    </dgm:pt>
    <dgm:pt modelId="{7D0DCAE7-0F7A-5343-A3EF-02F40E26BF34}" type="pres">
      <dgm:prSet presAssocID="{64646584-7082-D642-AAA2-A728585CFAE3}" presName="level" presStyleLbl="node1" presStyleIdx="2" presStyleCnt="4">
        <dgm:presLayoutVars>
          <dgm:chMax val="1"/>
          <dgm:bulletEnabled val="1"/>
        </dgm:presLayoutVars>
      </dgm:prSet>
      <dgm:spPr/>
    </dgm:pt>
    <dgm:pt modelId="{8FC59997-D494-AC4A-844D-D71B9FC0D813}" type="pres">
      <dgm:prSet presAssocID="{64646584-7082-D642-AAA2-A728585CFAE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FFA6FB8-12B8-F248-AD53-CC0384205724}" type="pres">
      <dgm:prSet presAssocID="{CA98A6AB-5216-0F40-97E4-9CF535572D1E}" presName="Name8" presStyleCnt="0"/>
      <dgm:spPr/>
    </dgm:pt>
    <dgm:pt modelId="{C5168B0F-05CF-024F-9D80-C615A4CA1A9C}" type="pres">
      <dgm:prSet presAssocID="{CA98A6AB-5216-0F40-97E4-9CF535572D1E}" presName="level" presStyleLbl="node1" presStyleIdx="3" presStyleCnt="4" custLinFactY="3192" custLinFactNeighborY="100000">
        <dgm:presLayoutVars>
          <dgm:chMax val="1"/>
          <dgm:bulletEnabled val="1"/>
        </dgm:presLayoutVars>
      </dgm:prSet>
      <dgm:spPr/>
    </dgm:pt>
    <dgm:pt modelId="{9CB95655-484F-244E-871C-AE15C5264639}" type="pres">
      <dgm:prSet presAssocID="{CA98A6AB-5216-0F40-97E4-9CF535572D1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628CA07-EE18-7D4F-883F-E420AD27361C}" type="presOf" srcId="{64646584-7082-D642-AAA2-A728585CFAE3}" destId="{8FC59997-D494-AC4A-844D-D71B9FC0D813}" srcOrd="1" destOrd="0" presId="urn:microsoft.com/office/officeart/2005/8/layout/pyramid1"/>
    <dgm:cxn modelId="{9B019018-F0B2-BE42-BF3F-FAEF5B7EC1EA}" type="presOf" srcId="{CA98A6AB-5216-0F40-97E4-9CF535572D1E}" destId="{C5168B0F-05CF-024F-9D80-C615A4CA1A9C}" srcOrd="0" destOrd="0" presId="urn:microsoft.com/office/officeart/2005/8/layout/pyramid1"/>
    <dgm:cxn modelId="{E5D8FF29-D895-D941-98EC-BDE3A25CCFA5}" srcId="{CEAE5A71-4EEB-AA49-87F3-2EEC5555F144}" destId="{64646584-7082-D642-AAA2-A728585CFAE3}" srcOrd="2" destOrd="0" parTransId="{C40E62A4-72C9-9443-90DA-3F215DFF2049}" sibTransId="{8AD64D14-1737-FE49-865B-94588684E5FD}"/>
    <dgm:cxn modelId="{BB4D943C-4FB3-7D4B-8ACB-AA5F91DA0A02}" srcId="{CEAE5A71-4EEB-AA49-87F3-2EEC5555F144}" destId="{C22FED82-32C3-B143-8E9C-B61904DE3E75}" srcOrd="0" destOrd="0" parTransId="{A485E0D9-C17F-454A-A686-61CE5B57E0B5}" sibTransId="{00AF982B-2705-3147-9BDF-18BFF18F6C0D}"/>
    <dgm:cxn modelId="{ECAC2D49-2C23-2441-9914-4BC1B660BD89}" type="presOf" srcId="{CEAE5A71-4EEB-AA49-87F3-2EEC5555F144}" destId="{0BE63608-0B07-1745-98C5-D78261793439}" srcOrd="0" destOrd="0" presId="urn:microsoft.com/office/officeart/2005/8/layout/pyramid1"/>
    <dgm:cxn modelId="{19D80D4F-0C1F-A441-96E8-4B7BCAC94320}" type="presOf" srcId="{AB71202A-8DFB-DF48-BB9C-672CB75567C0}" destId="{0A402BA2-7246-C646-B20E-DC15F8940BF9}" srcOrd="1" destOrd="0" presId="urn:microsoft.com/office/officeart/2005/8/layout/pyramid1"/>
    <dgm:cxn modelId="{CD23295D-80AC-EC45-ADAA-E1367914592B}" type="presOf" srcId="{AB71202A-8DFB-DF48-BB9C-672CB75567C0}" destId="{EF6C3F61-9C98-E74C-B23E-03C0B1A84382}" srcOrd="0" destOrd="0" presId="urn:microsoft.com/office/officeart/2005/8/layout/pyramid1"/>
    <dgm:cxn modelId="{D42D468C-2E9C-1A4C-A5F8-3B0439E70F75}" type="presOf" srcId="{C22FED82-32C3-B143-8E9C-B61904DE3E75}" destId="{9AFD61C0-E729-3844-B8B3-8375BA72894C}" srcOrd="1" destOrd="0" presId="urn:microsoft.com/office/officeart/2005/8/layout/pyramid1"/>
    <dgm:cxn modelId="{88BE0092-CCD2-9548-8899-28F82B9AA771}" srcId="{CEAE5A71-4EEB-AA49-87F3-2EEC5555F144}" destId="{AB71202A-8DFB-DF48-BB9C-672CB75567C0}" srcOrd="1" destOrd="0" parTransId="{F440B9C5-0980-B74C-B221-C05DB2EBD6FD}" sibTransId="{C84E696F-28D4-9B46-BCEF-165960A5562C}"/>
    <dgm:cxn modelId="{57477898-54D0-5B4E-B480-D6EA2AEAB55C}" srcId="{CEAE5A71-4EEB-AA49-87F3-2EEC5555F144}" destId="{CA98A6AB-5216-0F40-97E4-9CF535572D1E}" srcOrd="3" destOrd="0" parTransId="{3860D770-DB6E-FA4A-B2A2-73AA5A994814}" sibTransId="{612E4B4A-22CB-5D4B-9872-BBA9DAAAD8C2}"/>
    <dgm:cxn modelId="{8173EA99-2518-EC47-B2D6-DA46E9E1BC9F}" type="presOf" srcId="{C22FED82-32C3-B143-8E9C-B61904DE3E75}" destId="{AF77FB1C-21BF-4A4C-984A-A9AF0EFA3DE1}" srcOrd="0" destOrd="0" presId="urn:microsoft.com/office/officeart/2005/8/layout/pyramid1"/>
    <dgm:cxn modelId="{31E749BC-A2D3-4C4E-A088-345F3277C786}" type="presOf" srcId="{64646584-7082-D642-AAA2-A728585CFAE3}" destId="{7D0DCAE7-0F7A-5343-A3EF-02F40E26BF34}" srcOrd="0" destOrd="0" presId="urn:microsoft.com/office/officeart/2005/8/layout/pyramid1"/>
    <dgm:cxn modelId="{05D92CCE-0634-D546-AB06-6E924B164755}" type="presOf" srcId="{CA98A6AB-5216-0F40-97E4-9CF535572D1E}" destId="{9CB95655-484F-244E-871C-AE15C5264639}" srcOrd="1" destOrd="0" presId="urn:microsoft.com/office/officeart/2005/8/layout/pyramid1"/>
    <dgm:cxn modelId="{AA4347EF-8E80-244C-8A49-96DD80E3BD6B}" type="presParOf" srcId="{0BE63608-0B07-1745-98C5-D78261793439}" destId="{3C445F86-3B1E-714F-B46B-508B95D93A3F}" srcOrd="0" destOrd="0" presId="urn:microsoft.com/office/officeart/2005/8/layout/pyramid1"/>
    <dgm:cxn modelId="{E1353BE5-C1A4-3840-A9F4-8138E099CBE7}" type="presParOf" srcId="{3C445F86-3B1E-714F-B46B-508B95D93A3F}" destId="{AF77FB1C-21BF-4A4C-984A-A9AF0EFA3DE1}" srcOrd="0" destOrd="0" presId="urn:microsoft.com/office/officeart/2005/8/layout/pyramid1"/>
    <dgm:cxn modelId="{5C355F56-4908-464B-A4E1-AAFBC91067A4}" type="presParOf" srcId="{3C445F86-3B1E-714F-B46B-508B95D93A3F}" destId="{9AFD61C0-E729-3844-B8B3-8375BA72894C}" srcOrd="1" destOrd="0" presId="urn:microsoft.com/office/officeart/2005/8/layout/pyramid1"/>
    <dgm:cxn modelId="{47377718-3DC6-C24C-8354-932C7D753E4D}" type="presParOf" srcId="{0BE63608-0B07-1745-98C5-D78261793439}" destId="{BF2C863B-6459-C144-841E-13CA8B75C0E2}" srcOrd="1" destOrd="0" presId="urn:microsoft.com/office/officeart/2005/8/layout/pyramid1"/>
    <dgm:cxn modelId="{990901AC-793D-1549-A566-5C882F21163C}" type="presParOf" srcId="{BF2C863B-6459-C144-841E-13CA8B75C0E2}" destId="{EF6C3F61-9C98-E74C-B23E-03C0B1A84382}" srcOrd="0" destOrd="0" presId="urn:microsoft.com/office/officeart/2005/8/layout/pyramid1"/>
    <dgm:cxn modelId="{135091B1-B234-0945-896D-59C8E7C69D23}" type="presParOf" srcId="{BF2C863B-6459-C144-841E-13CA8B75C0E2}" destId="{0A402BA2-7246-C646-B20E-DC15F8940BF9}" srcOrd="1" destOrd="0" presId="urn:microsoft.com/office/officeart/2005/8/layout/pyramid1"/>
    <dgm:cxn modelId="{767CA9F1-7830-0D43-85F9-DF759B217E4E}" type="presParOf" srcId="{0BE63608-0B07-1745-98C5-D78261793439}" destId="{F2C767D8-DF58-BC46-9352-02CFE7F431B3}" srcOrd="2" destOrd="0" presId="urn:microsoft.com/office/officeart/2005/8/layout/pyramid1"/>
    <dgm:cxn modelId="{28B1BEA1-1877-D145-86AC-ECD9F8E80E0D}" type="presParOf" srcId="{F2C767D8-DF58-BC46-9352-02CFE7F431B3}" destId="{7D0DCAE7-0F7A-5343-A3EF-02F40E26BF34}" srcOrd="0" destOrd="0" presId="urn:microsoft.com/office/officeart/2005/8/layout/pyramid1"/>
    <dgm:cxn modelId="{C91F4A3F-FDF8-9741-87A1-EC5A4EC4E786}" type="presParOf" srcId="{F2C767D8-DF58-BC46-9352-02CFE7F431B3}" destId="{8FC59997-D494-AC4A-844D-D71B9FC0D813}" srcOrd="1" destOrd="0" presId="urn:microsoft.com/office/officeart/2005/8/layout/pyramid1"/>
    <dgm:cxn modelId="{B92C18AC-F630-2242-92AF-2FA3899AE518}" type="presParOf" srcId="{0BE63608-0B07-1745-98C5-D78261793439}" destId="{9FFA6FB8-12B8-F248-AD53-CC0384205724}" srcOrd="3" destOrd="0" presId="urn:microsoft.com/office/officeart/2005/8/layout/pyramid1"/>
    <dgm:cxn modelId="{5875705D-F68E-9A42-B15B-93622A2FE79F}" type="presParOf" srcId="{9FFA6FB8-12B8-F248-AD53-CC0384205724}" destId="{C5168B0F-05CF-024F-9D80-C615A4CA1A9C}" srcOrd="0" destOrd="0" presId="urn:microsoft.com/office/officeart/2005/8/layout/pyramid1"/>
    <dgm:cxn modelId="{B401BECF-6424-5D44-B82C-7D7AE1A9B429}" type="presParOf" srcId="{9FFA6FB8-12B8-F248-AD53-CC0384205724}" destId="{9CB95655-484F-244E-871C-AE15C526463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DF5A02-9D33-4515-9FC0-A70E19E5A04F}" type="doc">
      <dgm:prSet loTypeId="urn:microsoft.com/office/officeart/2005/8/layout/hProcess9#1" loCatId="process" qsTypeId="urn:microsoft.com/office/officeart/2005/8/quickstyle/simple2#1" qsCatId="simple" csTypeId="urn:microsoft.com/office/officeart/2005/8/colors/accent1_5#1" csCatId="accent1" phldr="1"/>
      <dgm:spPr/>
    </dgm:pt>
    <dgm:pt modelId="{44D978A1-0DE3-4FB3-B6DE-92ABB8EF669A}" type="pres">
      <dgm:prSet presAssocID="{8DDF5A02-9D33-4515-9FC0-A70E19E5A04F}" presName="CompostProcess" presStyleCnt="0">
        <dgm:presLayoutVars>
          <dgm:dir/>
          <dgm:resizeHandles val="exact"/>
        </dgm:presLayoutVars>
      </dgm:prSet>
      <dgm:spPr/>
    </dgm:pt>
    <dgm:pt modelId="{34A692BC-9AD8-4164-8D85-B9FDF080F4A6}" type="pres">
      <dgm:prSet presAssocID="{8DDF5A02-9D33-4515-9FC0-A70E19E5A04F}" presName="arrow" presStyleLbl="bgShp" presStyleIdx="0" presStyleCnt="1" custScaleX="117647" custLinFactNeighborX="0" custLinFactNeighborY="7918"/>
      <dgm:spPr/>
    </dgm:pt>
    <dgm:pt modelId="{1B389CB3-62E6-461D-AB96-C9632D4AF83B}" type="pres">
      <dgm:prSet presAssocID="{8DDF5A02-9D33-4515-9FC0-A70E19E5A04F}" presName="linearProcess" presStyleCnt="0"/>
      <dgm:spPr/>
    </dgm:pt>
  </dgm:ptLst>
  <dgm:cxnLst>
    <dgm:cxn modelId="{07CF7852-28F0-4237-B095-F2944062D514}" type="presOf" srcId="{8DDF5A02-9D33-4515-9FC0-A70E19E5A04F}" destId="{44D978A1-0DE3-4FB3-B6DE-92ABB8EF669A}" srcOrd="0" destOrd="0" presId="urn:microsoft.com/office/officeart/2005/8/layout/hProcess9#1"/>
    <dgm:cxn modelId="{05A612D0-9CA2-4EA9-BA53-54EA67631BDF}" type="presParOf" srcId="{44D978A1-0DE3-4FB3-B6DE-92ABB8EF669A}" destId="{34A692BC-9AD8-4164-8D85-B9FDF080F4A6}" srcOrd="0" destOrd="0" presId="urn:microsoft.com/office/officeart/2005/8/layout/hProcess9#1"/>
    <dgm:cxn modelId="{69B5EC83-7A62-4B27-B082-4963D079B7F7}" type="presParOf" srcId="{44D978A1-0DE3-4FB3-B6DE-92ABB8EF669A}" destId="{1B389CB3-62E6-461D-AB96-C9632D4AF83B}" srcOrd="1" destOrd="0" presId="urn:microsoft.com/office/officeart/2005/8/layout/hProcess9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C0C19B-B4BB-C64B-A80D-F420CF898C8D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0"/>
      <dgm:spPr/>
    </dgm:pt>
    <dgm:pt modelId="{D26791C0-99C5-0448-9125-901823490A70}" type="pres">
      <dgm:prSet presAssocID="{39C0C19B-B4BB-C64B-A80D-F420CF898C8D}" presName="Name0" presStyleCnt="0">
        <dgm:presLayoutVars>
          <dgm:dir/>
          <dgm:animLvl val="lvl"/>
          <dgm:resizeHandles val="exact"/>
        </dgm:presLayoutVars>
      </dgm:prSet>
      <dgm:spPr/>
    </dgm:pt>
    <dgm:pt modelId="{02668468-AAE5-894D-BC2E-68406AFFD628}" type="pres">
      <dgm:prSet presAssocID="{39C0C19B-B4BB-C64B-A80D-F420CF898C8D}" presName="dummy" presStyleCnt="0"/>
      <dgm:spPr/>
    </dgm:pt>
    <dgm:pt modelId="{6DEF3D2C-CECB-044C-B709-699660F2EF62}" type="pres">
      <dgm:prSet presAssocID="{39C0C19B-B4BB-C64B-A80D-F420CF898C8D}" presName="linH" presStyleCnt="0"/>
      <dgm:spPr/>
    </dgm:pt>
    <dgm:pt modelId="{0087A0A6-1575-FE40-8ABA-4BCDBD80BDD1}" type="pres">
      <dgm:prSet presAssocID="{39C0C19B-B4BB-C64B-A80D-F420CF898C8D}" presName="padding1" presStyleCnt="0"/>
      <dgm:spPr/>
    </dgm:pt>
    <dgm:pt modelId="{94838567-9757-D64E-826D-ED39F32CC94A}" type="pres">
      <dgm:prSet presAssocID="{39C0C19B-B4BB-C64B-A80D-F420CF898C8D}" presName="padding2" presStyleCnt="0"/>
      <dgm:spPr/>
    </dgm:pt>
    <dgm:pt modelId="{5D6DD50C-2915-EC45-934D-6C14EEC006A1}" type="pres">
      <dgm:prSet presAssocID="{39C0C19B-B4BB-C64B-A80D-F420CF898C8D}" presName="negArrow" presStyleCnt="0"/>
      <dgm:spPr/>
    </dgm:pt>
    <dgm:pt modelId="{D2A69D46-BD63-5148-9ACA-0821E114D579}" type="pres">
      <dgm:prSet presAssocID="{39C0C19B-B4BB-C64B-A80D-F420CF898C8D}" presName="backgroundArrow" presStyleLbl="node1" presStyleIdx="0" presStyleCnt="1" custLinFactNeighborX="-779" custLinFactNeighborY="52562"/>
      <dgm:spPr>
        <a:prstGeom prst="chevron">
          <a:avLst/>
        </a:prstGeom>
        <a:solidFill>
          <a:schemeClr val="tx2">
            <a:lumMod val="20000"/>
            <a:lumOff val="80000"/>
          </a:schemeClr>
        </a:solidFill>
      </dgm:spPr>
    </dgm:pt>
  </dgm:ptLst>
  <dgm:cxnLst>
    <dgm:cxn modelId="{695A9379-117B-9D4E-80A4-0C607BCB18A8}" type="presOf" srcId="{39C0C19B-B4BB-C64B-A80D-F420CF898C8D}" destId="{D26791C0-99C5-0448-9125-901823490A70}" srcOrd="0" destOrd="0" presId="urn:microsoft.com/office/officeart/2005/8/layout/hProcess3"/>
    <dgm:cxn modelId="{203AA4DF-7DA9-B44E-827A-4AE214335207}" type="presParOf" srcId="{D26791C0-99C5-0448-9125-901823490A70}" destId="{02668468-AAE5-894D-BC2E-68406AFFD628}" srcOrd="0" destOrd="0" presId="urn:microsoft.com/office/officeart/2005/8/layout/hProcess3"/>
    <dgm:cxn modelId="{BCE9DF8C-FCC2-284D-A3E5-633A870CDB1F}" type="presParOf" srcId="{D26791C0-99C5-0448-9125-901823490A70}" destId="{6DEF3D2C-CECB-044C-B709-699660F2EF62}" srcOrd="1" destOrd="0" presId="urn:microsoft.com/office/officeart/2005/8/layout/hProcess3"/>
    <dgm:cxn modelId="{11369CB2-D9E2-8748-ADCD-A47A066D54E7}" type="presParOf" srcId="{6DEF3D2C-CECB-044C-B709-699660F2EF62}" destId="{0087A0A6-1575-FE40-8ABA-4BCDBD80BDD1}" srcOrd="0" destOrd="0" presId="urn:microsoft.com/office/officeart/2005/8/layout/hProcess3"/>
    <dgm:cxn modelId="{2A5F1936-0565-7340-AC3D-C0669035D03A}" type="presParOf" srcId="{6DEF3D2C-CECB-044C-B709-699660F2EF62}" destId="{94838567-9757-D64E-826D-ED39F32CC94A}" srcOrd="1" destOrd="0" presId="urn:microsoft.com/office/officeart/2005/8/layout/hProcess3"/>
    <dgm:cxn modelId="{5FF7F47A-823C-3D45-A1CC-41FD65450FD7}" type="presParOf" srcId="{6DEF3D2C-CECB-044C-B709-699660F2EF62}" destId="{5D6DD50C-2915-EC45-934D-6C14EEC006A1}" srcOrd="2" destOrd="0" presId="urn:microsoft.com/office/officeart/2005/8/layout/hProcess3"/>
    <dgm:cxn modelId="{D2326C75-351C-3C48-825B-966907BB5E77}" type="presParOf" srcId="{6DEF3D2C-CECB-044C-B709-699660F2EF62}" destId="{D2A69D46-BD63-5148-9ACA-0821E114D579}" srcOrd="3" destOrd="0" presId="urn:microsoft.com/office/officeart/2005/8/layout/hProcess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97BE38-139E-3247-95A6-0D702E5AAB0B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E7A471EA-ED6F-E142-81C8-1C022996916B}" type="pres">
      <dgm:prSet presAssocID="{F497BE38-139E-3247-95A6-0D702E5AAB0B}" presName="Name0" presStyleCnt="0">
        <dgm:presLayoutVars>
          <dgm:dir/>
          <dgm:animLvl val="lvl"/>
          <dgm:resizeHandles val="exact"/>
        </dgm:presLayoutVars>
      </dgm:prSet>
      <dgm:spPr/>
    </dgm:pt>
    <dgm:pt modelId="{53A8863F-1E45-0E41-9150-6560403C2B9F}" type="pres">
      <dgm:prSet presAssocID="{F497BE38-139E-3247-95A6-0D702E5AAB0B}" presName="dummy" presStyleCnt="0"/>
      <dgm:spPr/>
    </dgm:pt>
    <dgm:pt modelId="{5868829F-B3CC-D641-92DD-B3417F3D0BF2}" type="pres">
      <dgm:prSet presAssocID="{F497BE38-139E-3247-95A6-0D702E5AAB0B}" presName="linH" presStyleCnt="0"/>
      <dgm:spPr/>
    </dgm:pt>
    <dgm:pt modelId="{23D006D5-7F6F-4247-B8D7-581969FB6087}" type="pres">
      <dgm:prSet presAssocID="{F497BE38-139E-3247-95A6-0D702E5AAB0B}" presName="padding1" presStyleCnt="0"/>
      <dgm:spPr/>
    </dgm:pt>
    <dgm:pt modelId="{A9B884A4-63EA-9A46-AB92-EAF23356F362}" type="pres">
      <dgm:prSet presAssocID="{F497BE38-139E-3247-95A6-0D702E5AAB0B}" presName="padding2" presStyleCnt="0"/>
      <dgm:spPr/>
    </dgm:pt>
    <dgm:pt modelId="{F6248D77-1540-3B49-80D1-FF2D3E478C30}" type="pres">
      <dgm:prSet presAssocID="{F497BE38-139E-3247-95A6-0D702E5AAB0B}" presName="negArrow" presStyleCnt="0"/>
      <dgm:spPr/>
    </dgm:pt>
    <dgm:pt modelId="{6A8F4DC4-0430-574E-91AE-E450316B2F47}" type="pres">
      <dgm:prSet presAssocID="{F497BE38-139E-3247-95A6-0D702E5AAB0B}" presName="backgroundArrow" presStyleLbl="node1" presStyleIdx="0" presStyleCnt="1" custScaleY="105171" custLinFactNeighborX="-25276" custLinFactNeighborY="13170"/>
      <dgm:spPr>
        <a:solidFill>
          <a:schemeClr val="tx2">
            <a:lumMod val="20000"/>
            <a:lumOff val="80000"/>
          </a:schemeClr>
        </a:solidFill>
      </dgm:spPr>
    </dgm:pt>
  </dgm:ptLst>
  <dgm:cxnLst>
    <dgm:cxn modelId="{C79E03C5-E9C4-EB46-8664-C9CD8D281711}" type="presOf" srcId="{F497BE38-139E-3247-95A6-0D702E5AAB0B}" destId="{E7A471EA-ED6F-E142-81C8-1C022996916B}" srcOrd="0" destOrd="0" presId="urn:microsoft.com/office/officeart/2005/8/layout/hProcess3"/>
    <dgm:cxn modelId="{31FE850A-6FEC-BF4F-B01A-0E547B7D46B6}" type="presParOf" srcId="{E7A471EA-ED6F-E142-81C8-1C022996916B}" destId="{53A8863F-1E45-0E41-9150-6560403C2B9F}" srcOrd="0" destOrd="0" presId="urn:microsoft.com/office/officeart/2005/8/layout/hProcess3"/>
    <dgm:cxn modelId="{A8B25320-5015-6847-95EC-33A011333099}" type="presParOf" srcId="{E7A471EA-ED6F-E142-81C8-1C022996916B}" destId="{5868829F-B3CC-D641-92DD-B3417F3D0BF2}" srcOrd="1" destOrd="0" presId="urn:microsoft.com/office/officeart/2005/8/layout/hProcess3"/>
    <dgm:cxn modelId="{3A348C13-5917-D641-BB3F-702E51401C63}" type="presParOf" srcId="{5868829F-B3CC-D641-92DD-B3417F3D0BF2}" destId="{23D006D5-7F6F-4247-B8D7-581969FB6087}" srcOrd="0" destOrd="0" presId="urn:microsoft.com/office/officeart/2005/8/layout/hProcess3"/>
    <dgm:cxn modelId="{00063577-245F-AD45-826F-7643B9F4DE03}" type="presParOf" srcId="{5868829F-B3CC-D641-92DD-B3417F3D0BF2}" destId="{A9B884A4-63EA-9A46-AB92-EAF23356F362}" srcOrd="1" destOrd="0" presId="urn:microsoft.com/office/officeart/2005/8/layout/hProcess3"/>
    <dgm:cxn modelId="{15CCAD8D-D932-D341-9DE7-10741959102A}" type="presParOf" srcId="{5868829F-B3CC-D641-92DD-B3417F3D0BF2}" destId="{F6248D77-1540-3B49-80D1-FF2D3E478C30}" srcOrd="2" destOrd="0" presId="urn:microsoft.com/office/officeart/2005/8/layout/hProcess3"/>
    <dgm:cxn modelId="{C291566E-6D6A-9048-8E24-E0014314FBDD}" type="presParOf" srcId="{5868829F-B3CC-D641-92DD-B3417F3D0BF2}" destId="{6A8F4DC4-0430-574E-91AE-E450316B2F47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7903B7-B6E0-4D4C-AABB-ED508474A25D}" type="doc">
      <dgm:prSet loTypeId="urn:microsoft.com/office/officeart/2005/8/layout/h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C1059C-73F2-7D4F-8BF1-397BD5054441}">
      <dgm:prSet phldrT="[文本]"/>
      <dgm:spPr/>
      <dgm:t>
        <a:bodyPr/>
        <a:lstStyle/>
        <a:p>
          <a:r>
            <a:rPr lang="zh-CN" altLang="en-US" dirty="0"/>
            <a:t>信奥全套解决方案</a:t>
          </a:r>
        </a:p>
      </dgm:t>
    </dgm:pt>
    <dgm:pt modelId="{F16C9891-262C-4B49-B03D-D2BBBC6132C5}" type="parTrans" cxnId="{94487470-31AC-B045-8BD2-D9B7B3D51311}">
      <dgm:prSet/>
      <dgm:spPr/>
      <dgm:t>
        <a:bodyPr/>
        <a:lstStyle/>
        <a:p>
          <a:endParaRPr lang="zh-CN" altLang="en-US"/>
        </a:p>
      </dgm:t>
    </dgm:pt>
    <dgm:pt modelId="{40CC5214-4782-E946-BF45-0556DD9B460E}" type="sibTrans" cxnId="{94487470-31AC-B045-8BD2-D9B7B3D51311}">
      <dgm:prSet/>
      <dgm:spPr/>
      <dgm:t>
        <a:bodyPr/>
        <a:lstStyle/>
        <a:p>
          <a:endParaRPr lang="zh-CN" altLang="en-US"/>
        </a:p>
      </dgm:t>
    </dgm:pt>
    <dgm:pt modelId="{98B80460-C5F2-3642-9FDA-8E6AF41CC92F}">
      <dgm:prSet phldrT="[文本]"/>
      <dgm:spPr/>
      <dgm:t>
        <a:bodyPr/>
        <a:lstStyle/>
        <a:p>
          <a:r>
            <a:rPr lang="zh-CN" altLang="en-US" dirty="0"/>
            <a:t>课程</a:t>
          </a:r>
        </a:p>
      </dgm:t>
    </dgm:pt>
    <dgm:pt modelId="{BA7844CB-9BFA-8A43-8581-A2C23CA1DF7A}" type="parTrans" cxnId="{2412C5B4-3C65-1542-B197-BC2A48C86AE5}">
      <dgm:prSet/>
      <dgm:spPr/>
      <dgm:t>
        <a:bodyPr/>
        <a:lstStyle/>
        <a:p>
          <a:endParaRPr lang="zh-CN" altLang="en-US"/>
        </a:p>
      </dgm:t>
    </dgm:pt>
    <dgm:pt modelId="{86E82A43-B5A1-424A-B85B-7DA16CE5708B}" type="sibTrans" cxnId="{2412C5B4-3C65-1542-B197-BC2A48C86AE5}">
      <dgm:prSet/>
      <dgm:spPr/>
      <dgm:t>
        <a:bodyPr/>
        <a:lstStyle/>
        <a:p>
          <a:endParaRPr lang="zh-CN" altLang="en-US"/>
        </a:p>
      </dgm:t>
    </dgm:pt>
    <dgm:pt modelId="{97E26602-BF22-5745-8750-E4189946C578}">
      <dgm:prSet phldrT="[文本]"/>
      <dgm:spPr/>
      <dgm:t>
        <a:bodyPr/>
        <a:lstStyle/>
        <a:p>
          <a:r>
            <a:rPr lang="zh-CN" altLang="en-US" dirty="0"/>
            <a:t>题库</a:t>
          </a:r>
        </a:p>
      </dgm:t>
    </dgm:pt>
    <dgm:pt modelId="{D4953AAA-5488-1B40-ABF0-0E0C610F403E}" type="parTrans" cxnId="{4E82FDC8-0947-EB4F-AAAD-C127B0B90D47}">
      <dgm:prSet/>
      <dgm:spPr/>
      <dgm:t>
        <a:bodyPr/>
        <a:lstStyle/>
        <a:p>
          <a:endParaRPr lang="zh-CN" altLang="en-US"/>
        </a:p>
      </dgm:t>
    </dgm:pt>
    <dgm:pt modelId="{897ED2A9-0856-AD49-A13B-C48D6DA9EACE}" type="sibTrans" cxnId="{4E82FDC8-0947-EB4F-AAAD-C127B0B90D47}">
      <dgm:prSet/>
      <dgm:spPr/>
      <dgm:t>
        <a:bodyPr/>
        <a:lstStyle/>
        <a:p>
          <a:endParaRPr lang="zh-CN" altLang="en-US"/>
        </a:p>
      </dgm:t>
    </dgm:pt>
    <dgm:pt modelId="{A315E937-EFD5-A946-9B40-7AD98F32FB13}">
      <dgm:prSet phldrT="[文本]"/>
      <dgm:spPr/>
      <dgm:t>
        <a:bodyPr/>
        <a:lstStyle/>
        <a:p>
          <a:r>
            <a:rPr lang="zh-CN" altLang="en-US" dirty="0"/>
            <a:t>全真模拟赛</a:t>
          </a:r>
        </a:p>
      </dgm:t>
    </dgm:pt>
    <dgm:pt modelId="{4AEC5CF6-DCCD-434A-84DE-562ACBA5405D}" type="parTrans" cxnId="{7D4440BF-6119-6D42-8C85-A8CADF575710}">
      <dgm:prSet/>
      <dgm:spPr/>
      <dgm:t>
        <a:bodyPr/>
        <a:lstStyle/>
        <a:p>
          <a:endParaRPr lang="zh-CN" altLang="en-US"/>
        </a:p>
      </dgm:t>
    </dgm:pt>
    <dgm:pt modelId="{B296536C-1E3F-0E4C-9F8F-07A2E892E73F}" type="sibTrans" cxnId="{7D4440BF-6119-6D42-8C85-A8CADF575710}">
      <dgm:prSet/>
      <dgm:spPr/>
      <dgm:t>
        <a:bodyPr/>
        <a:lstStyle/>
        <a:p>
          <a:endParaRPr lang="zh-CN" altLang="en-US"/>
        </a:p>
      </dgm:t>
    </dgm:pt>
    <dgm:pt modelId="{3A658CD6-6E7A-1642-8EBC-ED90FEDC292A}" type="pres">
      <dgm:prSet presAssocID="{9D7903B7-B6E0-4D4C-AABB-ED508474A25D}" presName="composite" presStyleCnt="0">
        <dgm:presLayoutVars>
          <dgm:chMax val="1"/>
          <dgm:dir/>
          <dgm:resizeHandles val="exact"/>
        </dgm:presLayoutVars>
      </dgm:prSet>
      <dgm:spPr/>
    </dgm:pt>
    <dgm:pt modelId="{3943374C-1F56-AA41-B056-299CAAEFA4D6}" type="pres">
      <dgm:prSet presAssocID="{76C1059C-73F2-7D4F-8BF1-397BD5054441}" presName="roof" presStyleLbl="dkBgShp" presStyleIdx="0" presStyleCnt="2"/>
      <dgm:spPr/>
    </dgm:pt>
    <dgm:pt modelId="{EEE17BCA-558F-9746-AFC5-7A1EBED600E9}" type="pres">
      <dgm:prSet presAssocID="{76C1059C-73F2-7D4F-8BF1-397BD5054441}" presName="pillars" presStyleCnt="0"/>
      <dgm:spPr/>
    </dgm:pt>
    <dgm:pt modelId="{484E2713-769B-C541-8FF5-2769C8F64495}" type="pres">
      <dgm:prSet presAssocID="{76C1059C-73F2-7D4F-8BF1-397BD5054441}" presName="pillar1" presStyleLbl="node1" presStyleIdx="0" presStyleCnt="3">
        <dgm:presLayoutVars>
          <dgm:bulletEnabled val="1"/>
        </dgm:presLayoutVars>
      </dgm:prSet>
      <dgm:spPr/>
    </dgm:pt>
    <dgm:pt modelId="{75B89B1A-78F4-A04B-BD4B-02F0FC331406}" type="pres">
      <dgm:prSet presAssocID="{97E26602-BF22-5745-8750-E4189946C578}" presName="pillarX" presStyleLbl="node1" presStyleIdx="1" presStyleCnt="3">
        <dgm:presLayoutVars>
          <dgm:bulletEnabled val="1"/>
        </dgm:presLayoutVars>
      </dgm:prSet>
      <dgm:spPr/>
    </dgm:pt>
    <dgm:pt modelId="{C0AE5666-6F42-D747-ADF1-FB84807D13CB}" type="pres">
      <dgm:prSet presAssocID="{A315E937-EFD5-A946-9B40-7AD98F32FB13}" presName="pillarX" presStyleLbl="node1" presStyleIdx="2" presStyleCnt="3">
        <dgm:presLayoutVars>
          <dgm:bulletEnabled val="1"/>
        </dgm:presLayoutVars>
      </dgm:prSet>
      <dgm:spPr/>
    </dgm:pt>
    <dgm:pt modelId="{135B0BC1-7DAF-1447-A2A8-44554F7B2426}" type="pres">
      <dgm:prSet presAssocID="{76C1059C-73F2-7D4F-8BF1-397BD5054441}" presName="base" presStyleLbl="dkBgShp" presStyleIdx="1" presStyleCnt="2" custLinFactNeighborX="338" custLinFactNeighborY="-60942"/>
      <dgm:spPr/>
    </dgm:pt>
  </dgm:ptLst>
  <dgm:cxnLst>
    <dgm:cxn modelId="{8BBF0006-1082-D841-B2B5-7458C187FDED}" type="presOf" srcId="{97E26602-BF22-5745-8750-E4189946C578}" destId="{75B89B1A-78F4-A04B-BD4B-02F0FC331406}" srcOrd="0" destOrd="0" presId="urn:microsoft.com/office/officeart/2005/8/layout/hList3"/>
    <dgm:cxn modelId="{94487470-31AC-B045-8BD2-D9B7B3D51311}" srcId="{9D7903B7-B6E0-4D4C-AABB-ED508474A25D}" destId="{76C1059C-73F2-7D4F-8BF1-397BD5054441}" srcOrd="0" destOrd="0" parTransId="{F16C9891-262C-4B49-B03D-D2BBBC6132C5}" sibTransId="{40CC5214-4782-E946-BF45-0556DD9B460E}"/>
    <dgm:cxn modelId="{C86DE09B-FBF2-E247-900D-486EB045C2D0}" type="presOf" srcId="{98B80460-C5F2-3642-9FDA-8E6AF41CC92F}" destId="{484E2713-769B-C541-8FF5-2769C8F64495}" srcOrd="0" destOrd="0" presId="urn:microsoft.com/office/officeart/2005/8/layout/hList3"/>
    <dgm:cxn modelId="{2412C5B4-3C65-1542-B197-BC2A48C86AE5}" srcId="{76C1059C-73F2-7D4F-8BF1-397BD5054441}" destId="{98B80460-C5F2-3642-9FDA-8E6AF41CC92F}" srcOrd="0" destOrd="0" parTransId="{BA7844CB-9BFA-8A43-8581-A2C23CA1DF7A}" sibTransId="{86E82A43-B5A1-424A-B85B-7DA16CE5708B}"/>
    <dgm:cxn modelId="{7D4440BF-6119-6D42-8C85-A8CADF575710}" srcId="{76C1059C-73F2-7D4F-8BF1-397BD5054441}" destId="{A315E937-EFD5-A946-9B40-7AD98F32FB13}" srcOrd="2" destOrd="0" parTransId="{4AEC5CF6-DCCD-434A-84DE-562ACBA5405D}" sibTransId="{B296536C-1E3F-0E4C-9F8F-07A2E892E73F}"/>
    <dgm:cxn modelId="{4E82FDC8-0947-EB4F-AAAD-C127B0B90D47}" srcId="{76C1059C-73F2-7D4F-8BF1-397BD5054441}" destId="{97E26602-BF22-5745-8750-E4189946C578}" srcOrd="1" destOrd="0" parTransId="{D4953AAA-5488-1B40-ABF0-0E0C610F403E}" sibTransId="{897ED2A9-0856-AD49-A13B-C48D6DA9EACE}"/>
    <dgm:cxn modelId="{DE8E38DA-4CAA-9F48-AA68-09C743149B35}" type="presOf" srcId="{76C1059C-73F2-7D4F-8BF1-397BD5054441}" destId="{3943374C-1F56-AA41-B056-299CAAEFA4D6}" srcOrd="0" destOrd="0" presId="urn:microsoft.com/office/officeart/2005/8/layout/hList3"/>
    <dgm:cxn modelId="{EB6DAFE4-301C-4443-83F9-23BDFDEEFCCB}" type="presOf" srcId="{9D7903B7-B6E0-4D4C-AABB-ED508474A25D}" destId="{3A658CD6-6E7A-1642-8EBC-ED90FEDC292A}" srcOrd="0" destOrd="0" presId="urn:microsoft.com/office/officeart/2005/8/layout/hList3"/>
    <dgm:cxn modelId="{912234EA-F862-534F-8450-FE7853786312}" type="presOf" srcId="{A315E937-EFD5-A946-9B40-7AD98F32FB13}" destId="{C0AE5666-6F42-D747-ADF1-FB84807D13CB}" srcOrd="0" destOrd="0" presId="urn:microsoft.com/office/officeart/2005/8/layout/hList3"/>
    <dgm:cxn modelId="{868BD10D-E002-2E42-AC4C-CA016E86577F}" type="presParOf" srcId="{3A658CD6-6E7A-1642-8EBC-ED90FEDC292A}" destId="{3943374C-1F56-AA41-B056-299CAAEFA4D6}" srcOrd="0" destOrd="0" presId="urn:microsoft.com/office/officeart/2005/8/layout/hList3"/>
    <dgm:cxn modelId="{46B9E4DB-BF61-F142-A717-871F09E1E5C7}" type="presParOf" srcId="{3A658CD6-6E7A-1642-8EBC-ED90FEDC292A}" destId="{EEE17BCA-558F-9746-AFC5-7A1EBED600E9}" srcOrd="1" destOrd="0" presId="urn:microsoft.com/office/officeart/2005/8/layout/hList3"/>
    <dgm:cxn modelId="{397C98EA-9517-0943-BE89-2EA2E5B4B872}" type="presParOf" srcId="{EEE17BCA-558F-9746-AFC5-7A1EBED600E9}" destId="{484E2713-769B-C541-8FF5-2769C8F64495}" srcOrd="0" destOrd="0" presId="urn:microsoft.com/office/officeart/2005/8/layout/hList3"/>
    <dgm:cxn modelId="{6164D04A-9F9A-874D-B26F-493761A3BA6F}" type="presParOf" srcId="{EEE17BCA-558F-9746-AFC5-7A1EBED600E9}" destId="{75B89B1A-78F4-A04B-BD4B-02F0FC331406}" srcOrd="1" destOrd="0" presId="urn:microsoft.com/office/officeart/2005/8/layout/hList3"/>
    <dgm:cxn modelId="{833054D7-3FD6-8E48-BA6A-6546A8ED772B}" type="presParOf" srcId="{EEE17BCA-558F-9746-AFC5-7A1EBED600E9}" destId="{C0AE5666-6F42-D747-ADF1-FB84807D13CB}" srcOrd="2" destOrd="0" presId="urn:microsoft.com/office/officeart/2005/8/layout/hList3"/>
    <dgm:cxn modelId="{81B88D89-6C17-E440-B95C-161756A40FBC}" type="presParOf" srcId="{3A658CD6-6E7A-1642-8EBC-ED90FEDC292A}" destId="{135B0BC1-7DAF-1447-A2A8-44554F7B242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7FB1C-21BF-4A4C-984A-A9AF0EFA3DE1}">
      <dsp:nvSpPr>
        <dsp:cNvPr id="0" name=""/>
        <dsp:cNvSpPr/>
      </dsp:nvSpPr>
      <dsp:spPr>
        <a:xfrm>
          <a:off x="3047999" y="0"/>
          <a:ext cx="2032000" cy="396653"/>
        </a:xfrm>
        <a:prstGeom prst="trapezoid">
          <a:avLst>
            <a:gd name="adj" fmla="val 256143"/>
          </a:avLst>
        </a:prstGeom>
        <a:solidFill>
          <a:schemeClr val="tx2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bg1"/>
              </a:solidFill>
            </a:rPr>
            <a:t>算法思维</a:t>
          </a:r>
        </a:p>
      </dsp:txBody>
      <dsp:txXfrm>
        <a:off x="3047999" y="0"/>
        <a:ext cx="2032000" cy="396653"/>
      </dsp:txXfrm>
    </dsp:sp>
    <dsp:sp modelId="{EF6C3F61-9C98-E74C-B23E-03C0B1A84382}">
      <dsp:nvSpPr>
        <dsp:cNvPr id="0" name=""/>
        <dsp:cNvSpPr/>
      </dsp:nvSpPr>
      <dsp:spPr>
        <a:xfrm>
          <a:off x="2032000" y="396653"/>
          <a:ext cx="4064000" cy="396653"/>
        </a:xfrm>
        <a:prstGeom prst="trapezoid">
          <a:avLst>
            <a:gd name="adj" fmla="val 25614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Python</a:t>
          </a:r>
          <a:endParaRPr lang="zh-CN" altLang="en-US" sz="1400" kern="1200" dirty="0"/>
        </a:p>
      </dsp:txBody>
      <dsp:txXfrm>
        <a:off x="2743199" y="396653"/>
        <a:ext cx="2641600" cy="396653"/>
      </dsp:txXfrm>
    </dsp:sp>
    <dsp:sp modelId="{7D0DCAE7-0F7A-5343-A3EF-02F40E26BF34}">
      <dsp:nvSpPr>
        <dsp:cNvPr id="0" name=""/>
        <dsp:cNvSpPr/>
      </dsp:nvSpPr>
      <dsp:spPr>
        <a:xfrm>
          <a:off x="1015999" y="793306"/>
          <a:ext cx="6096000" cy="396653"/>
        </a:xfrm>
        <a:prstGeom prst="trapezoid">
          <a:avLst>
            <a:gd name="adj" fmla="val 25614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机器人</a:t>
          </a:r>
        </a:p>
      </dsp:txBody>
      <dsp:txXfrm>
        <a:off x="2082799" y="793306"/>
        <a:ext cx="3962400" cy="396653"/>
      </dsp:txXfrm>
    </dsp:sp>
    <dsp:sp modelId="{C5168B0F-05CF-024F-9D80-C615A4CA1A9C}">
      <dsp:nvSpPr>
        <dsp:cNvPr id="0" name=""/>
        <dsp:cNvSpPr/>
      </dsp:nvSpPr>
      <dsp:spPr>
        <a:xfrm>
          <a:off x="0" y="1189959"/>
          <a:ext cx="8128000" cy="396653"/>
        </a:xfrm>
        <a:prstGeom prst="trapezoid">
          <a:avLst>
            <a:gd name="adj" fmla="val 25614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Scratch</a:t>
          </a:r>
          <a:endParaRPr lang="zh-CN" altLang="en-US" sz="1400" kern="1200" dirty="0"/>
        </a:p>
      </dsp:txBody>
      <dsp:txXfrm>
        <a:off x="1422399" y="1189959"/>
        <a:ext cx="5283200" cy="396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692BC-9AD8-4164-8D85-B9FDF080F4A6}">
      <dsp:nvSpPr>
        <dsp:cNvPr id="0" name=""/>
        <dsp:cNvSpPr/>
      </dsp:nvSpPr>
      <dsp:spPr>
        <a:xfrm>
          <a:off x="2" y="0"/>
          <a:ext cx="9522686" cy="14966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69D46-BD63-5148-9ACA-0821E114D579}">
      <dsp:nvSpPr>
        <dsp:cNvPr id="0" name=""/>
        <dsp:cNvSpPr/>
      </dsp:nvSpPr>
      <dsp:spPr>
        <a:xfrm>
          <a:off x="0" y="38915"/>
          <a:ext cx="2594287" cy="2448000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F4DC4-0430-574E-91AE-E450316B2F47}">
      <dsp:nvSpPr>
        <dsp:cNvPr id="0" name=""/>
        <dsp:cNvSpPr/>
      </dsp:nvSpPr>
      <dsp:spPr>
        <a:xfrm>
          <a:off x="0" y="806486"/>
          <a:ext cx="12282311" cy="4922002"/>
        </a:xfrm>
        <a:prstGeom prst="rightArrow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3374C-1F56-AA41-B056-299CAAEFA4D6}">
      <dsp:nvSpPr>
        <dsp:cNvPr id="0" name=""/>
        <dsp:cNvSpPr/>
      </dsp:nvSpPr>
      <dsp:spPr>
        <a:xfrm>
          <a:off x="0" y="0"/>
          <a:ext cx="2299710" cy="46131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信奥全套解决方案</a:t>
          </a:r>
        </a:p>
      </dsp:txBody>
      <dsp:txXfrm>
        <a:off x="0" y="0"/>
        <a:ext cx="2299710" cy="461315"/>
      </dsp:txXfrm>
    </dsp:sp>
    <dsp:sp modelId="{484E2713-769B-C541-8FF5-2769C8F64495}">
      <dsp:nvSpPr>
        <dsp:cNvPr id="0" name=""/>
        <dsp:cNvSpPr/>
      </dsp:nvSpPr>
      <dsp:spPr>
        <a:xfrm>
          <a:off x="1122" y="461315"/>
          <a:ext cx="765821" cy="968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课程</a:t>
          </a:r>
        </a:p>
      </dsp:txBody>
      <dsp:txXfrm>
        <a:off x="1122" y="461315"/>
        <a:ext cx="765821" cy="968761"/>
      </dsp:txXfrm>
    </dsp:sp>
    <dsp:sp modelId="{75B89B1A-78F4-A04B-BD4B-02F0FC331406}">
      <dsp:nvSpPr>
        <dsp:cNvPr id="0" name=""/>
        <dsp:cNvSpPr/>
      </dsp:nvSpPr>
      <dsp:spPr>
        <a:xfrm>
          <a:off x="766944" y="461315"/>
          <a:ext cx="765821" cy="968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题库</a:t>
          </a:r>
        </a:p>
      </dsp:txBody>
      <dsp:txXfrm>
        <a:off x="766944" y="461315"/>
        <a:ext cx="765821" cy="968761"/>
      </dsp:txXfrm>
    </dsp:sp>
    <dsp:sp modelId="{C0AE5666-6F42-D747-ADF1-FB84807D13CB}">
      <dsp:nvSpPr>
        <dsp:cNvPr id="0" name=""/>
        <dsp:cNvSpPr/>
      </dsp:nvSpPr>
      <dsp:spPr>
        <a:xfrm>
          <a:off x="1532765" y="461315"/>
          <a:ext cx="765821" cy="9687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全真模拟赛</a:t>
          </a:r>
        </a:p>
      </dsp:txBody>
      <dsp:txXfrm>
        <a:off x="1532765" y="461315"/>
        <a:ext cx="765821" cy="968761"/>
      </dsp:txXfrm>
    </dsp:sp>
    <dsp:sp modelId="{135B0BC1-7DAF-1447-A2A8-44554F7B2426}">
      <dsp:nvSpPr>
        <dsp:cNvPr id="0" name=""/>
        <dsp:cNvSpPr/>
      </dsp:nvSpPr>
      <dsp:spPr>
        <a:xfrm>
          <a:off x="0" y="1364478"/>
          <a:ext cx="2299710" cy="10764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#1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0.08101</cdr:x>
      <cdr:y>0.01764</cdr:y>
    </cdr:from>
    <cdr:to>
      <cdr:x>0.18553</cdr:x>
      <cdr:y>0.10583</cdr:y>
    </cdr:to>
    <cdr:sp macro="" textlink="">
      <cdr:nvSpPr>
        <cdr:cNvPr id="2" name="Unit">
          <a:extLst xmlns:a="http://schemas.openxmlformats.org/drawingml/2006/main">
            <a:ext uri="{FF2B5EF4-FFF2-40B4-BE49-F238E27FC236}">
              <a16:creationId xmlns:a16="http://schemas.microsoft.com/office/drawing/2014/main" id="{E275613B-5D8E-4A29-B143-C79C9F187DF6}"/>
            </a:ext>
          </a:extLst>
        </cdr:cNvPr>
        <cdr:cNvSpPr txBox="1"/>
      </cdr:nvSpPr>
      <cdr:spPr>
        <a:xfrm xmlns:a="http://schemas.openxmlformats.org/drawingml/2006/main">
          <a:off x="393700" y="50800"/>
          <a:ext cx="508000" cy="254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horz" rtlCol="0"/>
        <a:lstStyle xmlns:a="http://schemas.openxmlformats.org/drawingml/2006/main"/>
        <a:p xmlns:a="http://schemas.openxmlformats.org/drawingml/2006/main">
          <a:r>
            <a:rPr lang="en-US" altLang="zh-CN" sz="80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rPr>
            <a:t>(</a:t>
          </a:r>
          <a:r>
            <a:rPr lang="zh-CN" altLang="en-US" sz="80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rPr>
            <a:t>亿元</a:t>
          </a:r>
          <a:r>
            <a:rPr lang="en-US" altLang="zh-CN" sz="80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rPr>
            <a:t>)</a:t>
          </a:r>
          <a:endParaRPr lang="zh-CN" altLang="en-US" sz="800">
            <a:solidFill>
              <a:srgbClr val="000000"/>
            </a:solidFill>
            <a:latin typeface="Arial" panose="020B0604020202020204" pitchFamily="34" charset="0"/>
            <a:ea typeface="黑体" panose="02010609060101010101" pitchFamily="49" charset="-122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C62FA-91AC-4B04-ADE2-7EC8DCCFAA9E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A20E9-7CDF-4A54-9210-E4C239559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8263B-7C9F-4E04-8BCF-BE281E664145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C3641-C2EF-46E9-A4E8-5656A40045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869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921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799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运营情况总览：</a:t>
            </a:r>
            <a:r>
              <a:rPr kumimoji="1" lang="en-US" altLang="zh-CN" dirty="0" err="1"/>
              <a:t>ToB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ToC</a:t>
            </a:r>
            <a:r>
              <a:rPr kumimoji="1" lang="zh-CN" altLang="en-US" dirty="0"/>
              <a:t>运营成绩一览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44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两个案例：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ym typeface="+mn-ea"/>
              </a:rPr>
              <a:t>1.</a:t>
            </a:r>
            <a:r>
              <a:rPr kumimoji="1" lang="zh-CN" altLang="en-US" dirty="0">
                <a:sym typeface="+mn-ea"/>
              </a:rPr>
              <a:t>机构：合作模式图（机构获客提供生源，平台提供师资课程）、照片（</a:t>
            </a:r>
            <a:r>
              <a:rPr kumimoji="1" lang="en-US" altLang="zh-CN" dirty="0">
                <a:sym typeface="+mn-ea"/>
              </a:rPr>
              <a:t>QD</a:t>
            </a:r>
            <a:r>
              <a:rPr kumimoji="1" lang="zh-CN" altLang="en-US" dirty="0">
                <a:sym typeface="+mn-ea"/>
              </a:rPr>
              <a:t>闵行）、给培训机构的老师做师训（初赛集训会议照片）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案例：一年</a:t>
            </a:r>
            <a:r>
              <a:rPr kumimoji="1" lang="en-US" altLang="zh-CN" dirty="0">
                <a:sym typeface="+mn-ea"/>
              </a:rPr>
              <a:t>3</a:t>
            </a:r>
            <a:r>
              <a:rPr kumimoji="1" lang="zh-CN" altLang="en-US" dirty="0">
                <a:sym typeface="+mn-ea"/>
              </a:rPr>
              <a:t>万</a:t>
            </a:r>
            <a:r>
              <a:rPr kumimoji="1" lang="en-US" altLang="zh-CN" dirty="0">
                <a:sym typeface="+mn-ea"/>
              </a:rPr>
              <a:t>/</a:t>
            </a:r>
            <a:r>
              <a:rPr kumimoji="1" lang="zh-CN" altLang="en-US" dirty="0">
                <a:sym typeface="+mn-ea"/>
              </a:rPr>
              <a:t>年</a:t>
            </a:r>
            <a:r>
              <a:rPr kumimoji="1" lang="en-US" altLang="zh-CN" dirty="0">
                <a:sym typeface="+mn-ea"/>
              </a:rPr>
              <a:t>/</a:t>
            </a:r>
            <a:r>
              <a:rPr kumimoji="1" lang="zh-CN" altLang="en-US" dirty="0">
                <a:sym typeface="+mn-ea"/>
              </a:rPr>
              <a:t>班左右，在机构开了</a:t>
            </a:r>
            <a:r>
              <a:rPr kumimoji="1" lang="en-US" altLang="zh-CN" dirty="0">
                <a:sym typeface="+mn-ea"/>
              </a:rPr>
              <a:t>6</a:t>
            </a:r>
            <a:r>
              <a:rPr kumimoji="1" lang="zh-CN" altLang="en-US" dirty="0">
                <a:sym typeface="+mn-ea"/>
              </a:rPr>
              <a:t>个班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成本：</a:t>
            </a:r>
            <a:r>
              <a:rPr kumimoji="1" lang="en-US" altLang="zh-CN" dirty="0">
                <a:sym typeface="+mn-ea"/>
              </a:rPr>
              <a:t>3</a:t>
            </a:r>
            <a:r>
              <a:rPr kumimoji="1" lang="zh-CN" altLang="en-US" dirty="0">
                <a:sym typeface="+mn-ea"/>
              </a:rPr>
              <a:t>*</a:t>
            </a:r>
            <a:r>
              <a:rPr kumimoji="1" lang="en-US" altLang="zh-CN" dirty="0">
                <a:sym typeface="+mn-ea"/>
              </a:rPr>
              <a:t>6=18</a:t>
            </a:r>
            <a:r>
              <a:rPr kumimoji="1" lang="zh-CN" altLang="en-US" dirty="0">
                <a:sym typeface="+mn-ea"/>
              </a:rPr>
              <a:t>万 </a:t>
            </a:r>
            <a:r>
              <a:rPr kumimoji="1" lang="en-US" altLang="zh-CN" dirty="0">
                <a:sym typeface="+mn-ea"/>
              </a:rPr>
              <a:t>+</a:t>
            </a:r>
            <a:r>
              <a:rPr kumimoji="1" lang="zh-CN" altLang="en-US" dirty="0">
                <a:sym typeface="+mn-ea"/>
              </a:rPr>
              <a:t> 其他成本（场地、师资等，</a:t>
            </a:r>
            <a:r>
              <a:rPr kumimoji="1" lang="en-US" altLang="zh-CN" dirty="0">
                <a:sym typeface="+mn-ea"/>
              </a:rPr>
              <a:t>30</a:t>
            </a:r>
            <a:r>
              <a:rPr kumimoji="1" lang="zh-CN" altLang="en-US" dirty="0">
                <a:sym typeface="+mn-ea"/>
              </a:rPr>
              <a:t>万）</a:t>
            </a:r>
            <a:r>
              <a:rPr kumimoji="1" lang="en-US" altLang="zh-CN" dirty="0">
                <a:sym typeface="+mn-ea"/>
              </a:rPr>
              <a:t>=48</a:t>
            </a:r>
            <a:r>
              <a:rPr kumimoji="1" lang="zh-CN" altLang="en-US" dirty="0">
                <a:sym typeface="+mn-ea"/>
              </a:rPr>
              <a:t>万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机构收入：</a:t>
            </a:r>
            <a:r>
              <a:rPr kumimoji="1" lang="en-US" altLang="zh-CN" dirty="0">
                <a:sym typeface="+mn-ea"/>
              </a:rPr>
              <a:t>60</a:t>
            </a:r>
            <a:r>
              <a:rPr kumimoji="1" lang="zh-CN" altLang="en-US" dirty="0">
                <a:sym typeface="+mn-ea"/>
              </a:rPr>
              <a:t>人*</a:t>
            </a:r>
            <a:r>
              <a:rPr kumimoji="1" lang="en-US" altLang="zh-CN" dirty="0">
                <a:sym typeface="+mn-ea"/>
              </a:rPr>
              <a:t>3</a:t>
            </a:r>
            <a:r>
              <a:rPr kumimoji="1" lang="zh-CN" altLang="en-US" dirty="0">
                <a:sym typeface="+mn-ea"/>
              </a:rPr>
              <a:t>万</a:t>
            </a:r>
            <a:r>
              <a:rPr kumimoji="1" lang="en-US" altLang="zh-CN" dirty="0">
                <a:sym typeface="+mn-ea"/>
              </a:rPr>
              <a:t>/</a:t>
            </a:r>
            <a:r>
              <a:rPr kumimoji="1" lang="zh-CN" altLang="en-US" dirty="0">
                <a:sym typeface="+mn-ea"/>
              </a:rPr>
              <a:t>人</a:t>
            </a:r>
            <a:r>
              <a:rPr kumimoji="1" lang="en-US" altLang="zh-CN" dirty="0">
                <a:sym typeface="+mn-ea"/>
              </a:rPr>
              <a:t>=180</a:t>
            </a:r>
            <a:r>
              <a:rPr kumimoji="1" lang="zh-CN" altLang="en-US" dirty="0">
                <a:sym typeface="+mn-ea"/>
              </a:rPr>
              <a:t>万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增收对比表：相比单纯少儿编程业务（其他成本不能变）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毛利润：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收入：</a:t>
            </a:r>
            <a:r>
              <a:rPr kumimoji="1" lang="en-US" altLang="zh-CN" dirty="0">
                <a:sym typeface="+mn-ea"/>
              </a:rPr>
              <a:t>60</a:t>
            </a:r>
            <a:r>
              <a:rPr kumimoji="1" lang="zh-CN" altLang="en-US" dirty="0">
                <a:sym typeface="+mn-ea"/>
              </a:rPr>
              <a:t>人*</a:t>
            </a:r>
            <a:r>
              <a:rPr kumimoji="1" lang="en-US" altLang="zh-CN" dirty="0">
                <a:sym typeface="+mn-ea"/>
              </a:rPr>
              <a:t>200</a:t>
            </a:r>
            <a:r>
              <a:rPr kumimoji="1" lang="zh-CN" altLang="en-US" dirty="0">
                <a:sym typeface="+mn-ea"/>
              </a:rPr>
              <a:t>元</a:t>
            </a:r>
            <a:r>
              <a:rPr kumimoji="1" lang="en-US" altLang="zh-CN" dirty="0">
                <a:sym typeface="+mn-ea"/>
              </a:rPr>
              <a:t>/</a:t>
            </a:r>
            <a:r>
              <a:rPr kumimoji="1" lang="zh-CN" altLang="en-US" dirty="0">
                <a:sym typeface="+mn-ea"/>
              </a:rPr>
              <a:t>节课*</a:t>
            </a:r>
            <a:r>
              <a:rPr kumimoji="1" lang="en-US" altLang="zh-CN" dirty="0">
                <a:sym typeface="+mn-ea"/>
              </a:rPr>
              <a:t>60</a:t>
            </a:r>
            <a:r>
              <a:rPr kumimoji="1" lang="zh-CN" altLang="en-US" dirty="0">
                <a:sym typeface="+mn-ea"/>
              </a:rPr>
              <a:t>节课</a:t>
            </a:r>
            <a:r>
              <a:rPr kumimoji="1" lang="en-US" altLang="zh-CN" dirty="0">
                <a:sym typeface="+mn-ea"/>
              </a:rPr>
              <a:t>=72</a:t>
            </a:r>
            <a:r>
              <a:rPr kumimoji="1" lang="zh-CN" altLang="en-US" dirty="0">
                <a:sym typeface="+mn-ea"/>
              </a:rPr>
              <a:t>万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成本：其他成本（</a:t>
            </a:r>
            <a:r>
              <a:rPr kumimoji="1" lang="en-US" altLang="zh-CN" dirty="0">
                <a:sym typeface="+mn-ea"/>
              </a:rPr>
              <a:t>30</a:t>
            </a:r>
            <a:r>
              <a:rPr kumimoji="1" lang="zh-CN" altLang="en-US" dirty="0">
                <a:sym typeface="+mn-ea"/>
              </a:rPr>
              <a:t>万）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2.</a:t>
            </a:r>
            <a:r>
              <a:rPr kumimoji="1" lang="zh-CN" altLang="en-US" dirty="0">
                <a:sym typeface="+mn-ea"/>
              </a:rPr>
              <a:t>学校*</a:t>
            </a:r>
            <a:r>
              <a:rPr kumimoji="1" lang="en-US" altLang="zh-CN" dirty="0">
                <a:sym typeface="+mn-ea"/>
              </a:rPr>
              <a:t>2</a:t>
            </a:r>
            <a:r>
              <a:rPr kumimoji="1" lang="zh-CN" altLang="en-US" dirty="0">
                <a:sym typeface="+mn-ea"/>
              </a:rPr>
              <a:t>个（滨河、高新一中）：双师课堂，义务教育体系内的学校（战略性目标：给弱校提供完整课程，培养信奥人才，帮高考升学，帮助素质教育课），上课截图，学校</a:t>
            </a:r>
            <a:r>
              <a:rPr kumimoji="1" lang="en-US" altLang="zh-CN" dirty="0">
                <a:sym typeface="+mn-ea"/>
              </a:rPr>
              <a:t>logo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双方带来的价值提升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合同：订单额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带来好处：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机构：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1.</a:t>
            </a:r>
            <a:r>
              <a:rPr kumimoji="1" lang="zh-CN" altLang="en-US" dirty="0">
                <a:sym typeface="+mn-ea"/>
              </a:rPr>
              <a:t>品牌提升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2.</a:t>
            </a:r>
            <a:r>
              <a:rPr kumimoji="1" lang="zh-CN" altLang="en-US" dirty="0">
                <a:sym typeface="+mn-ea"/>
              </a:rPr>
              <a:t>高阶课程内容，解决学员出口问题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3.</a:t>
            </a:r>
            <a:r>
              <a:rPr kumimoji="1" lang="zh-CN" altLang="en-US" dirty="0">
                <a:sym typeface="+mn-ea"/>
              </a:rPr>
              <a:t>客单价提升，营利点增长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我们：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1.</a:t>
            </a:r>
            <a:r>
              <a:rPr kumimoji="1" lang="zh-CN" altLang="en-US" dirty="0">
                <a:sym typeface="+mn-ea"/>
              </a:rPr>
              <a:t>生源（少儿编程，有一定基础，兴趣）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2.toC</a:t>
            </a:r>
            <a:r>
              <a:rPr kumimoji="1" lang="zh-CN" altLang="en-US" dirty="0">
                <a:sym typeface="+mn-ea"/>
              </a:rPr>
              <a:t>销售成本降低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3.</a:t>
            </a:r>
            <a:r>
              <a:rPr kumimoji="1" lang="zh-CN" altLang="en-US" dirty="0">
                <a:sym typeface="+mn-ea"/>
              </a:rPr>
              <a:t>扩大品牌影响力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	</a:t>
            </a:r>
            <a:endParaRPr kumimoji="1" lang="zh-CN" altLang="en-US" dirty="0"/>
          </a:p>
          <a:p>
            <a:r>
              <a:rPr kumimoji="1" lang="zh-CN" altLang="en-US" dirty="0">
                <a:sym typeface="+mn-ea"/>
              </a:rPr>
              <a:t>两个案例：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>
                <a:sym typeface="+mn-ea"/>
              </a:rPr>
              <a:t>1.</a:t>
            </a:r>
            <a:r>
              <a:rPr kumimoji="1" lang="zh-CN" altLang="en-US" dirty="0">
                <a:sym typeface="+mn-ea"/>
              </a:rPr>
              <a:t>机构：合作模式图（机构获客提供生源，平台提供师资课程）、照片（</a:t>
            </a:r>
            <a:r>
              <a:rPr kumimoji="1" lang="en-US" altLang="zh-CN" dirty="0">
                <a:sym typeface="+mn-ea"/>
              </a:rPr>
              <a:t>QD</a:t>
            </a:r>
            <a:r>
              <a:rPr kumimoji="1" lang="zh-CN" altLang="en-US" dirty="0">
                <a:sym typeface="+mn-ea"/>
              </a:rPr>
              <a:t>闵行）、给培训机构的老师做师训（初赛集训会议照片）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案例：一年</a:t>
            </a:r>
            <a:r>
              <a:rPr kumimoji="1" lang="en-US" altLang="zh-CN" dirty="0">
                <a:sym typeface="+mn-ea"/>
              </a:rPr>
              <a:t>3</a:t>
            </a:r>
            <a:r>
              <a:rPr kumimoji="1" lang="zh-CN" altLang="en-US" dirty="0">
                <a:sym typeface="+mn-ea"/>
              </a:rPr>
              <a:t>万</a:t>
            </a:r>
            <a:r>
              <a:rPr kumimoji="1" lang="en-US" altLang="zh-CN" dirty="0">
                <a:sym typeface="+mn-ea"/>
              </a:rPr>
              <a:t>/</a:t>
            </a:r>
            <a:r>
              <a:rPr kumimoji="1" lang="zh-CN" altLang="en-US" dirty="0">
                <a:sym typeface="+mn-ea"/>
              </a:rPr>
              <a:t>年</a:t>
            </a:r>
            <a:r>
              <a:rPr kumimoji="1" lang="en-US" altLang="zh-CN" dirty="0">
                <a:sym typeface="+mn-ea"/>
              </a:rPr>
              <a:t>/</a:t>
            </a:r>
            <a:r>
              <a:rPr kumimoji="1" lang="zh-CN" altLang="en-US" dirty="0">
                <a:sym typeface="+mn-ea"/>
              </a:rPr>
              <a:t>班左右，在机构开了</a:t>
            </a:r>
            <a:r>
              <a:rPr kumimoji="1" lang="en-US" altLang="zh-CN" dirty="0">
                <a:sym typeface="+mn-ea"/>
              </a:rPr>
              <a:t>6</a:t>
            </a:r>
            <a:r>
              <a:rPr kumimoji="1" lang="zh-CN" altLang="en-US" dirty="0">
                <a:sym typeface="+mn-ea"/>
              </a:rPr>
              <a:t>个班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成本：</a:t>
            </a:r>
            <a:r>
              <a:rPr kumimoji="1" lang="en-US" altLang="zh-CN" dirty="0">
                <a:sym typeface="+mn-ea"/>
              </a:rPr>
              <a:t>3</a:t>
            </a:r>
            <a:r>
              <a:rPr kumimoji="1" lang="zh-CN" altLang="en-US" dirty="0">
                <a:sym typeface="+mn-ea"/>
              </a:rPr>
              <a:t>*</a:t>
            </a:r>
            <a:r>
              <a:rPr kumimoji="1" lang="en-US" altLang="zh-CN" dirty="0">
                <a:sym typeface="+mn-ea"/>
              </a:rPr>
              <a:t>6=18</a:t>
            </a:r>
            <a:r>
              <a:rPr kumimoji="1" lang="zh-CN" altLang="en-US" dirty="0">
                <a:sym typeface="+mn-ea"/>
              </a:rPr>
              <a:t>万 </a:t>
            </a:r>
            <a:r>
              <a:rPr kumimoji="1" lang="en-US" altLang="zh-CN" dirty="0">
                <a:sym typeface="+mn-ea"/>
              </a:rPr>
              <a:t>+</a:t>
            </a:r>
            <a:r>
              <a:rPr kumimoji="1" lang="zh-CN" altLang="en-US" dirty="0">
                <a:sym typeface="+mn-ea"/>
              </a:rPr>
              <a:t> 其他成本（场地、师资等，</a:t>
            </a:r>
            <a:r>
              <a:rPr kumimoji="1" lang="en-US" altLang="zh-CN" dirty="0">
                <a:sym typeface="+mn-ea"/>
              </a:rPr>
              <a:t>30</a:t>
            </a:r>
            <a:r>
              <a:rPr kumimoji="1" lang="zh-CN" altLang="en-US" dirty="0">
                <a:sym typeface="+mn-ea"/>
              </a:rPr>
              <a:t>万）</a:t>
            </a:r>
            <a:r>
              <a:rPr kumimoji="1" lang="en-US" altLang="zh-CN" dirty="0">
                <a:sym typeface="+mn-ea"/>
              </a:rPr>
              <a:t>=48</a:t>
            </a:r>
            <a:r>
              <a:rPr kumimoji="1" lang="zh-CN" altLang="en-US" dirty="0">
                <a:sym typeface="+mn-ea"/>
              </a:rPr>
              <a:t>万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机构收入：</a:t>
            </a:r>
            <a:r>
              <a:rPr kumimoji="1" lang="en-US" altLang="zh-CN" dirty="0">
                <a:sym typeface="+mn-ea"/>
              </a:rPr>
              <a:t>60</a:t>
            </a:r>
            <a:r>
              <a:rPr kumimoji="1" lang="zh-CN" altLang="en-US" dirty="0">
                <a:sym typeface="+mn-ea"/>
              </a:rPr>
              <a:t>人*</a:t>
            </a:r>
            <a:r>
              <a:rPr kumimoji="1" lang="en-US" altLang="zh-CN" dirty="0">
                <a:sym typeface="+mn-ea"/>
              </a:rPr>
              <a:t>3</a:t>
            </a:r>
            <a:r>
              <a:rPr kumimoji="1" lang="zh-CN" altLang="en-US" dirty="0">
                <a:sym typeface="+mn-ea"/>
              </a:rPr>
              <a:t>万</a:t>
            </a:r>
            <a:r>
              <a:rPr kumimoji="1" lang="en-US" altLang="zh-CN" dirty="0">
                <a:sym typeface="+mn-ea"/>
              </a:rPr>
              <a:t>/</a:t>
            </a:r>
            <a:r>
              <a:rPr kumimoji="1" lang="zh-CN" altLang="en-US" dirty="0">
                <a:sym typeface="+mn-ea"/>
              </a:rPr>
              <a:t>人</a:t>
            </a:r>
            <a:r>
              <a:rPr kumimoji="1" lang="en-US" altLang="zh-CN" dirty="0">
                <a:sym typeface="+mn-ea"/>
              </a:rPr>
              <a:t>=180</a:t>
            </a:r>
            <a:r>
              <a:rPr kumimoji="1" lang="zh-CN" altLang="en-US" dirty="0">
                <a:sym typeface="+mn-ea"/>
              </a:rPr>
              <a:t>万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增收对比表：相比单纯少儿编程业务（其他成本不能变）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毛利润：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收入：</a:t>
            </a:r>
            <a:r>
              <a:rPr kumimoji="1" lang="en-US" altLang="zh-CN" dirty="0">
                <a:sym typeface="+mn-ea"/>
              </a:rPr>
              <a:t>60</a:t>
            </a:r>
            <a:r>
              <a:rPr kumimoji="1" lang="zh-CN" altLang="en-US" dirty="0">
                <a:sym typeface="+mn-ea"/>
              </a:rPr>
              <a:t>人*</a:t>
            </a:r>
            <a:r>
              <a:rPr kumimoji="1" lang="en-US" altLang="zh-CN" dirty="0">
                <a:sym typeface="+mn-ea"/>
              </a:rPr>
              <a:t>200</a:t>
            </a:r>
            <a:r>
              <a:rPr kumimoji="1" lang="zh-CN" altLang="en-US" dirty="0">
                <a:sym typeface="+mn-ea"/>
              </a:rPr>
              <a:t>元</a:t>
            </a:r>
            <a:r>
              <a:rPr kumimoji="1" lang="en-US" altLang="zh-CN" dirty="0">
                <a:sym typeface="+mn-ea"/>
              </a:rPr>
              <a:t>/</a:t>
            </a:r>
            <a:r>
              <a:rPr kumimoji="1" lang="zh-CN" altLang="en-US" dirty="0">
                <a:sym typeface="+mn-ea"/>
              </a:rPr>
              <a:t>节课*</a:t>
            </a:r>
            <a:r>
              <a:rPr kumimoji="1" lang="en-US" altLang="zh-CN" dirty="0">
                <a:sym typeface="+mn-ea"/>
              </a:rPr>
              <a:t>60</a:t>
            </a:r>
            <a:r>
              <a:rPr kumimoji="1" lang="zh-CN" altLang="en-US" dirty="0">
                <a:sym typeface="+mn-ea"/>
              </a:rPr>
              <a:t>节课</a:t>
            </a:r>
            <a:r>
              <a:rPr kumimoji="1" lang="en-US" altLang="zh-CN" dirty="0">
                <a:sym typeface="+mn-ea"/>
              </a:rPr>
              <a:t>=72</a:t>
            </a:r>
            <a:r>
              <a:rPr kumimoji="1" lang="zh-CN" altLang="en-US" dirty="0">
                <a:sym typeface="+mn-ea"/>
              </a:rPr>
              <a:t>万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成本：其他成本（</a:t>
            </a:r>
            <a:r>
              <a:rPr kumimoji="1" lang="en-US" altLang="zh-CN" dirty="0">
                <a:sym typeface="+mn-ea"/>
              </a:rPr>
              <a:t>30</a:t>
            </a:r>
            <a:r>
              <a:rPr kumimoji="1" lang="zh-CN" altLang="en-US" dirty="0">
                <a:sym typeface="+mn-ea"/>
              </a:rPr>
              <a:t>万）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2.</a:t>
            </a:r>
            <a:r>
              <a:rPr kumimoji="1" lang="zh-CN" altLang="en-US" dirty="0">
                <a:sym typeface="+mn-ea"/>
              </a:rPr>
              <a:t>学校*</a:t>
            </a:r>
            <a:r>
              <a:rPr kumimoji="1" lang="en-US" altLang="zh-CN" dirty="0">
                <a:sym typeface="+mn-ea"/>
              </a:rPr>
              <a:t>2</a:t>
            </a:r>
            <a:r>
              <a:rPr kumimoji="1" lang="zh-CN" altLang="en-US" dirty="0">
                <a:sym typeface="+mn-ea"/>
              </a:rPr>
              <a:t>个（滨河、高新一中）：双师课堂，义务教育体系内的学校（战略性目标：给弱校提供完整课程，培养信奥人才，帮高考升学，帮助素质教育课），上课截图，学校</a:t>
            </a:r>
            <a:r>
              <a:rPr kumimoji="1" lang="en-US" altLang="zh-CN" dirty="0">
                <a:sym typeface="+mn-ea"/>
              </a:rPr>
              <a:t>logo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双方带来的价值提升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合同：订单额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带来好处：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机构：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1.</a:t>
            </a:r>
            <a:r>
              <a:rPr kumimoji="1" lang="zh-CN" altLang="en-US" dirty="0">
                <a:sym typeface="+mn-ea"/>
              </a:rPr>
              <a:t>品牌提升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2.</a:t>
            </a:r>
            <a:r>
              <a:rPr kumimoji="1" lang="zh-CN" altLang="en-US" dirty="0">
                <a:sym typeface="+mn-ea"/>
              </a:rPr>
              <a:t>高阶课程内容，解决学员出口问题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3.</a:t>
            </a:r>
            <a:r>
              <a:rPr kumimoji="1" lang="zh-CN" altLang="en-US" dirty="0">
                <a:sym typeface="+mn-ea"/>
              </a:rPr>
              <a:t>客单价提升，营利点增长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我们：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1.</a:t>
            </a:r>
            <a:r>
              <a:rPr kumimoji="1" lang="zh-CN" altLang="en-US" dirty="0">
                <a:sym typeface="+mn-ea"/>
              </a:rPr>
              <a:t>生源（少儿编程，有一定基础，兴趣）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2.toC</a:t>
            </a:r>
            <a:r>
              <a:rPr kumimoji="1" lang="zh-CN" altLang="en-US" dirty="0">
                <a:sym typeface="+mn-ea"/>
              </a:rPr>
              <a:t>销售成本降低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3.</a:t>
            </a:r>
            <a:r>
              <a:rPr kumimoji="1" lang="zh-CN" altLang="en-US" dirty="0">
                <a:sym typeface="+mn-ea"/>
              </a:rPr>
              <a:t>扩大品牌影响力</a:t>
            </a:r>
            <a:endParaRPr kumimoji="1" lang="en-US" altLang="zh-CN" dirty="0"/>
          </a:p>
          <a:p>
            <a:r>
              <a:rPr kumimoji="1" lang="en-US" altLang="zh-CN" dirty="0">
                <a:sym typeface="+mn-ea"/>
              </a:rPr>
              <a:t>	</a:t>
            </a:r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515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代表性：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罗同学（大孩子</a:t>
            </a:r>
            <a:r>
              <a:rPr kumimoji="1" lang="en-US" altLang="zh-CN" dirty="0">
                <a:sym typeface="+mn-ea"/>
              </a:rPr>
              <a:t>+</a:t>
            </a:r>
            <a:r>
              <a:rPr kumimoji="1" lang="zh-CN" altLang="en-US" dirty="0">
                <a:sym typeface="+mn-ea"/>
              </a:rPr>
              <a:t>偏远地区</a:t>
            </a:r>
            <a:r>
              <a:rPr kumimoji="1" lang="en-US" altLang="zh-CN" dirty="0">
                <a:sym typeface="+mn-ea"/>
              </a:rPr>
              <a:t>+</a:t>
            </a:r>
            <a:r>
              <a:rPr kumimoji="1" lang="zh-CN" altLang="en-US" dirty="0">
                <a:sym typeface="+mn-ea"/>
              </a:rPr>
              <a:t>提高组奖项</a:t>
            </a:r>
            <a:r>
              <a:rPr kumimoji="1" lang="en-US" altLang="zh-CN" dirty="0">
                <a:sym typeface="+mn-ea"/>
              </a:rPr>
              <a:t>+</a:t>
            </a:r>
            <a:r>
              <a:rPr kumimoji="1" lang="zh-CN" altLang="en-US" dirty="0">
                <a:sym typeface="+mn-ea"/>
              </a:rPr>
              <a:t>中科大少年班（初升高）），初二，</a:t>
            </a:r>
            <a:r>
              <a:rPr kumimoji="1" lang="en-US" altLang="zh-CN" dirty="0">
                <a:sym typeface="+mn-ea"/>
              </a:rPr>
              <a:t>2020</a:t>
            </a:r>
            <a:r>
              <a:rPr kumimoji="1" lang="zh-CN" altLang="en-US" dirty="0">
                <a:sym typeface="+mn-ea"/>
              </a:rPr>
              <a:t>年</a:t>
            </a:r>
            <a:r>
              <a:rPr kumimoji="1" lang="en-US" altLang="zh-CN" dirty="0">
                <a:sym typeface="+mn-ea"/>
              </a:rPr>
              <a:t>11</a:t>
            </a:r>
            <a:r>
              <a:rPr kumimoji="1" lang="zh-CN" altLang="en-US" dirty="0">
                <a:sym typeface="+mn-ea"/>
              </a:rPr>
              <a:t>月开始，从入门级算法到提高级算法，初三，</a:t>
            </a:r>
            <a:r>
              <a:rPr kumimoji="1" lang="en-US" altLang="zh-CN" dirty="0">
                <a:sym typeface="+mn-ea"/>
              </a:rPr>
              <a:t>2021</a:t>
            </a:r>
            <a:r>
              <a:rPr kumimoji="1" lang="zh-CN" altLang="en-US" dirty="0">
                <a:sym typeface="+mn-ea"/>
              </a:rPr>
              <a:t>年</a:t>
            </a:r>
            <a:r>
              <a:rPr kumimoji="1" lang="en-US" altLang="zh-CN" dirty="0">
                <a:sym typeface="+mn-ea"/>
              </a:rPr>
              <a:t>10</a:t>
            </a:r>
            <a:r>
              <a:rPr kumimoji="1" lang="zh-CN" altLang="en-US" dirty="0">
                <a:sym typeface="+mn-ea"/>
              </a:rPr>
              <a:t>月提高组（高中组难度）一等奖，找一个要提高一等奖水平高校录取信息</a:t>
            </a:r>
            <a:endParaRPr kumimoji="1" lang="en-US" altLang="zh-CN" dirty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841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220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64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FC3641-C2EF-46E9-A4E8-5656A400456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83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27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5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OJ</a:t>
            </a:r>
            <a:r>
              <a:rPr lang="zh-CN" altLang="en-US" dirty="0"/>
              <a:t>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043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增加校外导师</a:t>
            </a:r>
            <a:endParaRPr lang="en-US" altLang="zh-CN" dirty="0"/>
          </a:p>
          <a:p>
            <a:r>
              <a:rPr lang="zh-CN" altLang="en-US" dirty="0"/>
              <a:t>渠道、资源支持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57312" y="445937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点击此处添加或编辑你的标题</a:t>
            </a:r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8604" y="-6270"/>
            <a:ext cx="12191999" cy="4154143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2" hasCustomPrompt="1"/>
          </p:nvPr>
        </p:nvSpPr>
        <p:spPr>
          <a:xfrm>
            <a:off x="8604" y="-6271"/>
            <a:ext cx="12191999" cy="4154144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1357312" y="5156559"/>
            <a:ext cx="9515475" cy="60792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可在此处添加标题英文翻译或关键主题文字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4" hasCustomPrompt="1"/>
          </p:nvPr>
        </p:nvSpPr>
        <p:spPr>
          <a:xfrm>
            <a:off x="4783724" y="1171018"/>
            <a:ext cx="2624551" cy="2014323"/>
          </a:xfrm>
        </p:spPr>
        <p:txBody>
          <a:bodyPr/>
          <a:lstStyle/>
          <a:p>
            <a:r>
              <a:rPr lang="zh-CN" altLang="en-US" dirty="0"/>
              <a:t>这里是</a:t>
            </a:r>
            <a:r>
              <a:rPr lang="en-US" altLang="zh-CN" dirty="0"/>
              <a:t>logo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6E809-647B-ED46-7D8D-1F43C66D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A8CF25-54A4-2158-1173-1531253E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77D3-583B-444A-957A-A4E17C0E8177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A59FE9-0240-DEEA-1892-732C81C5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B5CDC0-F6C2-BEAF-62E0-495D81C7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B2BAA-BF9C-DD40-9F9F-83F4777CF00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0443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64768" y="7323914"/>
            <a:ext cx="1600200" cy="3105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3738"/>
          </a:xfrm>
          <a:prstGeom prst="rect">
            <a:avLst/>
          </a:prstGeom>
        </p:spPr>
      </p:pic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 userDrawn="1"/>
        </p:nvSpPr>
        <p:spPr>
          <a:xfrm>
            <a:off x="7070104" y="6288405"/>
            <a:ext cx="4567542" cy="304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sz="1100">
                <a:sym typeface="+mn-ea"/>
              </a:rPr>
              <a:t>填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补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信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奥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培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训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空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白  </a:t>
            </a:r>
            <a:r>
              <a:rPr lang="en-US" altLang="zh-CN" sz="1100">
                <a:sym typeface="+mn-ea"/>
              </a:rPr>
              <a:t> </a:t>
            </a:r>
            <a:r>
              <a:rPr lang="zh-CN" altLang="en-US" sz="1100">
                <a:sym typeface="+mn-ea"/>
              </a:rPr>
              <a:t>打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破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传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统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强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校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垄 </a:t>
            </a:r>
            <a:r>
              <a:rPr lang="en-US" altLang="zh-CN" sz="1100">
                <a:sym typeface="+mn-ea"/>
              </a:rPr>
              <a:t>| </a:t>
            </a:r>
            <a:r>
              <a:rPr lang="zh-CN" altLang="en-US" sz="1100">
                <a:sym typeface="+mn-ea"/>
              </a:rPr>
              <a:t>断 </a:t>
            </a:r>
            <a:endParaRPr lang="zh-CN" altLang="en-US" sz="1100">
              <a:solidFill>
                <a:schemeClr val="bg1">
                  <a:lumMod val="50000"/>
                  <a:alpha val="56000"/>
                </a:schemeClr>
              </a:solidFill>
            </a:endParaRPr>
          </a:p>
          <a:p>
            <a:pPr lvl="0" algn="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5" name="平行四边形 34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平行四边形 35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360256" y="1876425"/>
            <a:ext cx="1600200" cy="31051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850" y="-821690"/>
            <a:ext cx="4366260" cy="24263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872193-D09B-835A-57CE-991D26894BB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7323" y="93323"/>
            <a:ext cx="500645" cy="50064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8BD7339-7C64-F959-5A56-21E6E6C1C1D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5769" y="89546"/>
            <a:ext cx="500403" cy="4875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14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05"/>
            <a:stretch>
              <a:fillRect/>
            </a:stretch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05"/>
            <a:stretch>
              <a:fillRect/>
            </a:stretch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54395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306529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61059" y="1788732"/>
            <a:ext cx="6657975" cy="4030408"/>
          </a:xfrm>
          <a:prstGeom prst="rect">
            <a:avLst/>
          </a:prstGeom>
        </p:spPr>
      </p:pic>
      <p:sp>
        <p:nvSpPr>
          <p:cNvPr id="4" name="图片占位符 3"/>
          <p:cNvSpPr>
            <a:spLocks noGrp="1"/>
          </p:cNvSpPr>
          <p:nvPr>
            <p:ph type="pic" sz="quarter" idx="15"/>
          </p:nvPr>
        </p:nvSpPr>
        <p:spPr>
          <a:xfrm>
            <a:off x="1219200" y="2044700"/>
            <a:ext cx="4965700" cy="3175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altLang="zh-CN" dirty="0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27" name="平行四边形 26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54" y="-39756"/>
            <a:ext cx="1956538" cy="598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3738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8310195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点击添第三方啊是的加标题</a:t>
            </a: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43955" y="21028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058214" y="2179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5" name="平行四边形 34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平行四边形 35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850" y="-821690"/>
            <a:ext cx="4366260" cy="2426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05"/>
            <a:stretch>
              <a:fillRect/>
            </a:stretch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/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10070914" y="2052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43955" y="21028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98355" y="212942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0075" y="170815"/>
            <a:ext cx="2974975" cy="406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, 鸟, 白色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-7647" y="0"/>
            <a:ext cx="12199647" cy="620711"/>
            <a:chOff x="-7647" y="0"/>
            <a:chExt cx="12199647" cy="620711"/>
          </a:xfrm>
        </p:grpSpPr>
        <p:pic>
          <p:nvPicPr>
            <p:cNvPr id="26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05"/>
            <a:stretch>
              <a:fillRect/>
            </a:stretch>
          </p:blipFill>
          <p:spPr bwMode="auto">
            <a:xfrm>
              <a:off x="-7647" y="0"/>
              <a:ext cx="12199647" cy="62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/>
            <p:cNvSpPr/>
            <p:nvPr userDrawn="1"/>
          </p:nvSpPr>
          <p:spPr>
            <a:xfrm>
              <a:off x="-7647" y="3401"/>
              <a:ext cx="12199647" cy="617310"/>
            </a:xfrm>
            <a:prstGeom prst="rect">
              <a:avLst/>
            </a:prstGeom>
            <a:gradFill>
              <a:gsLst>
                <a:gs pos="100000">
                  <a:schemeClr val="accent1">
                    <a:lumMod val="75000"/>
                    <a:alpha val="57000"/>
                  </a:schemeClr>
                </a:gs>
                <a:gs pos="0">
                  <a:schemeClr val="accent1">
                    <a:lumMod val="50000"/>
                    <a:alpha val="77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10070914" y="20523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19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6543955" y="210283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98355" y="212942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8813" y="6237288"/>
            <a:ext cx="10874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82612" y="6267676"/>
            <a:ext cx="6745288" cy="377825"/>
          </a:xfrm>
        </p:spPr>
        <p:txBody>
          <a:bodyPr>
            <a:noAutofit/>
          </a:bodyPr>
          <a:lstStyle>
            <a:lvl1pPr marL="0" indent="0" algn="l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点击此处修改项目备注名称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8453095" y="6288088"/>
            <a:ext cx="3184838" cy="244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3275013" y="1710297"/>
            <a:ext cx="5627687" cy="40211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6"/>
          </p:nvPr>
        </p:nvSpPr>
        <p:spPr>
          <a:xfrm>
            <a:off x="671513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7"/>
          </p:nvPr>
        </p:nvSpPr>
        <p:spPr>
          <a:xfrm>
            <a:off x="9092067" y="2450665"/>
            <a:ext cx="2441121" cy="33302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78938" y="1038860"/>
            <a:ext cx="433078" cy="101282"/>
            <a:chOff x="78938" y="1038860"/>
            <a:chExt cx="433078" cy="101282"/>
          </a:xfrm>
        </p:grpSpPr>
        <p:sp>
          <p:nvSpPr>
            <p:cNvPr id="31" name="平行四边形 30"/>
            <p:cNvSpPr/>
            <p:nvPr/>
          </p:nvSpPr>
          <p:spPr>
            <a:xfrm>
              <a:off x="78938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29895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80852" y="1038860"/>
              <a:ext cx="131164" cy="101282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0075" y="170815"/>
            <a:ext cx="2974975" cy="406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7256-A68D-4297-9D7A-47088A452545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2.bin"/><Relationship Id="rId5" Type="http://schemas.openxmlformats.org/officeDocument/2006/relationships/tags" Target="../tags/tag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65A4B95-F6AC-99FA-CD49-010C82FCC2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952626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3" imgH="476" progId="TCLayout.ActiveDocument.1">
                  <p:embed/>
                </p:oleObj>
              </mc:Choice>
              <mc:Fallback>
                <p:oleObj name="think-cell Slide" r:id="rId16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27256-A68D-4297-9D7A-47088A452545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2193B-BC09-43C4-A2B3-A9B5580B0AE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B56C063-276F-6D05-E098-1C4694896D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228744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6" progId="TCLayout.ActiveDocument.1">
                  <p:embed/>
                </p:oleObj>
              </mc:Choice>
              <mc:Fallback>
                <p:oleObj name="think-cell Slide" r:id="rId6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F79C1A0-6FE5-138B-D5A5-821B089C8D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4421009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6" progId="TCLayout.ActiveDocument.1">
                  <p:embed/>
                </p:oleObj>
              </mc:Choice>
              <mc:Fallback>
                <p:oleObj name="think-cell Slide" r:id="rId5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openxmlformats.org/officeDocument/2006/relationships/image" Target="../media/image51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tiff"/><Relationship Id="rId12" Type="http://schemas.openxmlformats.org/officeDocument/2006/relationships/image" Target="../media/image50.tif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4.jpeg"/><Relationship Id="rId1" Type="http://schemas.openxmlformats.org/officeDocument/2006/relationships/tags" Target="../tags/tag16.xml"/><Relationship Id="rId6" Type="http://schemas.openxmlformats.org/officeDocument/2006/relationships/image" Target="../media/image44.tiff"/><Relationship Id="rId11" Type="http://schemas.openxmlformats.org/officeDocument/2006/relationships/image" Target="../media/image49.png"/><Relationship Id="rId5" Type="http://schemas.openxmlformats.org/officeDocument/2006/relationships/image" Target="../media/image43.jpeg"/><Relationship Id="rId15" Type="http://schemas.openxmlformats.org/officeDocument/2006/relationships/image" Target="../media/image5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tiff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tags" Target="../tags/tag19.xml"/><Relationship Id="rId7" Type="http://schemas.openxmlformats.org/officeDocument/2006/relationships/image" Target="../media/image55.jpe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59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58.png"/><Relationship Id="rId4" Type="http://schemas.openxmlformats.org/officeDocument/2006/relationships/tags" Target="../tags/tag20.xml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68.jpeg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6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66.png"/><Relationship Id="rId5" Type="http://schemas.openxmlformats.org/officeDocument/2006/relationships/diagramData" Target="../diagrams/data2.xml"/><Relationship Id="rId10" Type="http://schemas.openxmlformats.org/officeDocument/2006/relationships/image" Target="../media/image65.png"/><Relationship Id="rId4" Type="http://schemas.openxmlformats.org/officeDocument/2006/relationships/notesSlide" Target="../notesSlides/notesSlide13.xml"/><Relationship Id="rId9" Type="http://schemas.microsoft.com/office/2007/relationships/diagramDrawing" Target="../diagrams/drawing2.xml"/><Relationship Id="rId1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chart" Target="../charts/chart6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1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1.emf"/><Relationship Id="rId10" Type="http://schemas.openxmlformats.org/officeDocument/2006/relationships/image" Target="../media/image74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7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.emf"/><Relationship Id="rId11" Type="http://schemas.openxmlformats.org/officeDocument/2006/relationships/image" Target="../media/image80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79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chart" Target="../charts/chart8.xml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3.xml"/><Relationship Id="rId12" Type="http://schemas.openxmlformats.org/officeDocument/2006/relationships/chart" Target="../charts/chart7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.emf"/><Relationship Id="rId5" Type="http://schemas.openxmlformats.org/officeDocument/2006/relationships/diagramData" Target="../diagrams/data3.xml"/><Relationship Id="rId10" Type="http://schemas.openxmlformats.org/officeDocument/2006/relationships/oleObject" Target="../embeddings/oleObject10.bin"/><Relationship Id="rId4" Type="http://schemas.openxmlformats.org/officeDocument/2006/relationships/notesSlide" Target="../notesSlides/notesSlide17.xml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image" Target="../media/image88.jpe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2.jpeg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6" Type="http://schemas.openxmlformats.org/officeDocument/2006/relationships/image" Target="../media/image81.jpeg"/><Relationship Id="rId11" Type="http://schemas.openxmlformats.org/officeDocument/2006/relationships/image" Target="../media/image86.png"/><Relationship Id="rId5" Type="http://schemas.openxmlformats.org/officeDocument/2006/relationships/image" Target="../media/image1.emf"/><Relationship Id="rId10" Type="http://schemas.openxmlformats.org/officeDocument/2006/relationships/image" Target="../media/image85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12" Type="http://schemas.microsoft.com/office/2007/relationships/diagramDrawing" Target="../diagrams/drawing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emf"/><Relationship Id="rId11" Type="http://schemas.openxmlformats.org/officeDocument/2006/relationships/diagramColors" Target="../diagrams/colors1.xml"/><Relationship Id="rId5" Type="http://schemas.openxmlformats.org/officeDocument/2006/relationships/oleObject" Target="../embeddings/oleObject4.bin"/><Relationship Id="rId10" Type="http://schemas.openxmlformats.org/officeDocument/2006/relationships/diagramQuickStyle" Target="../diagrams/quickStyle1.xml"/><Relationship Id="rId4" Type="http://schemas.openxmlformats.org/officeDocument/2006/relationships/notesSlide" Target="../notesSlides/notesSlide2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diagramColors" Target="../diagrams/colors4.xml"/><Relationship Id="rId18" Type="http://schemas.openxmlformats.org/officeDocument/2006/relationships/image" Target="../media/image91.jpeg"/><Relationship Id="rId26" Type="http://schemas.openxmlformats.org/officeDocument/2006/relationships/diagramLayout" Target="../diagrams/layout5.xml"/><Relationship Id="rId3" Type="http://schemas.openxmlformats.org/officeDocument/2006/relationships/tags" Target="../tags/tag35.xml"/><Relationship Id="rId21" Type="http://schemas.openxmlformats.org/officeDocument/2006/relationships/image" Target="../media/image94.jpeg"/><Relationship Id="rId7" Type="http://schemas.openxmlformats.org/officeDocument/2006/relationships/tags" Target="../tags/tag39.xml"/><Relationship Id="rId12" Type="http://schemas.openxmlformats.org/officeDocument/2006/relationships/diagramQuickStyle" Target="../diagrams/quickStyle4.xml"/><Relationship Id="rId17" Type="http://schemas.openxmlformats.org/officeDocument/2006/relationships/image" Target="../media/image1.emf"/><Relationship Id="rId25" Type="http://schemas.openxmlformats.org/officeDocument/2006/relationships/diagramData" Target="../diagrams/data5.xml"/><Relationship Id="rId2" Type="http://schemas.openxmlformats.org/officeDocument/2006/relationships/tags" Target="../tags/tag34.xml"/><Relationship Id="rId16" Type="http://schemas.openxmlformats.org/officeDocument/2006/relationships/oleObject" Target="../embeddings/oleObject12.bin"/><Relationship Id="rId20" Type="http://schemas.openxmlformats.org/officeDocument/2006/relationships/image" Target="../media/image93.png"/><Relationship Id="rId29" Type="http://schemas.microsoft.com/office/2007/relationships/diagramDrawing" Target="../diagrams/drawing5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diagramLayout" Target="../diagrams/layout4.xml"/><Relationship Id="rId24" Type="http://schemas.openxmlformats.org/officeDocument/2006/relationships/image" Target="../media/image97.jpeg"/><Relationship Id="rId5" Type="http://schemas.openxmlformats.org/officeDocument/2006/relationships/tags" Target="../tags/tag37.xml"/><Relationship Id="rId15" Type="http://schemas.openxmlformats.org/officeDocument/2006/relationships/image" Target="../media/image90.png"/><Relationship Id="rId23" Type="http://schemas.openxmlformats.org/officeDocument/2006/relationships/image" Target="../media/image96.png"/><Relationship Id="rId28" Type="http://schemas.openxmlformats.org/officeDocument/2006/relationships/diagramColors" Target="../diagrams/colors5.xml"/><Relationship Id="rId10" Type="http://schemas.openxmlformats.org/officeDocument/2006/relationships/diagramData" Target="../diagrams/data4.xml"/><Relationship Id="rId19" Type="http://schemas.openxmlformats.org/officeDocument/2006/relationships/image" Target="../media/image92.png"/><Relationship Id="rId4" Type="http://schemas.openxmlformats.org/officeDocument/2006/relationships/tags" Target="../tags/tag36.xml"/><Relationship Id="rId9" Type="http://schemas.openxmlformats.org/officeDocument/2006/relationships/notesSlide" Target="../notesSlides/notesSlide19.xml"/><Relationship Id="rId14" Type="http://schemas.microsoft.com/office/2007/relationships/diagramDrawing" Target="../diagrams/drawing4.xml"/><Relationship Id="rId22" Type="http://schemas.openxmlformats.org/officeDocument/2006/relationships/image" Target="../media/image95.png"/><Relationship Id="rId27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jpe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99.jpeg"/><Relationship Id="rId12" Type="http://schemas.openxmlformats.org/officeDocument/2006/relationships/image" Target="../media/image104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8.png"/><Relationship Id="rId1" Type="http://schemas.openxmlformats.org/officeDocument/2006/relationships/tags" Target="../tags/tag40.xml"/><Relationship Id="rId6" Type="http://schemas.openxmlformats.org/officeDocument/2006/relationships/image" Target="../media/image98.png"/><Relationship Id="rId11" Type="http://schemas.openxmlformats.org/officeDocument/2006/relationships/image" Target="../media/image103.jpeg"/><Relationship Id="rId5" Type="http://schemas.openxmlformats.org/officeDocument/2006/relationships/image" Target="../media/image1.emf"/><Relationship Id="rId15" Type="http://schemas.openxmlformats.org/officeDocument/2006/relationships/image" Target="../media/image107.png"/><Relationship Id="rId10" Type="http://schemas.openxmlformats.org/officeDocument/2006/relationships/image" Target="../media/image102.jpe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01.jpeg"/><Relationship Id="rId1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3" Type="http://schemas.openxmlformats.org/officeDocument/2006/relationships/tags" Target="../tags/tag43.xml"/><Relationship Id="rId21" Type="http://schemas.openxmlformats.org/officeDocument/2006/relationships/notesSlide" Target="../notesSlides/notesSlide2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chart" Target="../charts/chart10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chart" Target="../charts/chart9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image" Target="../media/image1.emf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6" Type="http://schemas.openxmlformats.org/officeDocument/2006/relationships/image" Target="../media/image109.png"/><Relationship Id="rId5" Type="http://schemas.openxmlformats.org/officeDocument/2006/relationships/image" Target="../media/image1.emf"/><Relationship Id="rId10" Type="http://schemas.openxmlformats.org/officeDocument/2006/relationships/image" Target="../media/image113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15.jpeg"/><Relationship Id="rId12" Type="http://schemas.openxmlformats.org/officeDocument/2006/relationships/image" Target="../media/image1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6" Type="http://schemas.openxmlformats.org/officeDocument/2006/relationships/image" Target="../media/image114.jpeg"/><Relationship Id="rId11" Type="http://schemas.openxmlformats.org/officeDocument/2006/relationships/image" Target="../media/image119.jpeg"/><Relationship Id="rId5" Type="http://schemas.openxmlformats.org/officeDocument/2006/relationships/image" Target="../media/image1.emf"/><Relationship Id="rId10" Type="http://schemas.openxmlformats.org/officeDocument/2006/relationships/image" Target="../media/image118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2.xml"/><Relationship Id="rId6" Type="http://schemas.openxmlformats.org/officeDocument/2006/relationships/image" Target="../media/image5.png"/><Relationship Id="rId5" Type="http://schemas.openxmlformats.org/officeDocument/2006/relationships/image" Target="../media/image125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1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notesSlide" Target="../notesSlides/notesSlide4.xml"/><Relationship Id="rId7" Type="http://schemas.openxmlformats.org/officeDocument/2006/relationships/chart" Target="../charts/chart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chart" Target="../charts/chart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3.xml"/><Relationship Id="rId7" Type="http://schemas.openxmlformats.org/officeDocument/2006/relationships/chart" Target="../charts/chart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5.xml"/><Relationship Id="rId9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197925" y="4685682"/>
            <a:ext cx="9515475" cy="607922"/>
          </a:xfrm>
        </p:spPr>
        <p:txBody>
          <a:bodyPr>
            <a:normAutofit fontScale="95000" lnSpcReduction="10000"/>
          </a:bodyPr>
          <a:lstStyle/>
          <a:p>
            <a:r>
              <a:rPr lang="en-US" altLang="zh-CN" b="1" spc="12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MarsOJ</a:t>
            </a:r>
            <a:r>
              <a:rPr lang="en-US" altLang="zh-CN" b="1" spc="12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spc="12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青少年算法编程学习平台</a:t>
            </a: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6510"/>
            <a:ext cx="12209207" cy="4235450"/>
          </a:xfrm>
        </p:spPr>
      </p:pic>
      <p:sp>
        <p:nvSpPr>
          <p:cNvPr id="26" name="图片占位符 23"/>
          <p:cNvSpPr txBox="1"/>
          <p:nvPr/>
        </p:nvSpPr>
        <p:spPr>
          <a:xfrm>
            <a:off x="-30080" y="-16625"/>
            <a:ext cx="12260580" cy="4218940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6000"/>
                </a:schemeClr>
              </a:gs>
              <a:gs pos="100000">
                <a:schemeClr val="accent1">
                  <a:lumMod val="75000"/>
                  <a:alpha val="58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1485665" y="5380367"/>
            <a:ext cx="9216572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项目负责人：孙亮亮</a:t>
            </a:r>
            <a:endParaRPr lang="en-US" altLang="zh-CN" sz="13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3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所属高校：复旦大学</a:t>
            </a:r>
            <a:endParaRPr lang="en-US" altLang="zh-CN" sz="13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3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项目类型：创业训练项目</a:t>
            </a:r>
            <a:endParaRPr lang="en-US" altLang="zh-CN" sz="13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3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2022</a:t>
            </a:r>
            <a:r>
              <a:rPr lang="zh-CN" altLang="en-US" sz="13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3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13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sz="13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endParaRPr lang="zh-CN" altLang="en-US" sz="13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976659" y="5362503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: 形状 17"/>
          <p:cNvSpPr/>
          <p:nvPr/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lumMod val="75000"/>
                    <a:alpha val="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   </a:t>
            </a:r>
            <a:endParaRPr lang="zh-CN" altLang="en-US" dirty="0"/>
          </a:p>
        </p:txBody>
      </p:sp>
      <p:pic>
        <p:nvPicPr>
          <p:cNvPr id="12" name="图片占位符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58" y="-16510"/>
            <a:ext cx="12209207" cy="4235450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图片占位符 23"/>
          <p:cNvSpPr txBox="1"/>
          <p:nvPr/>
        </p:nvSpPr>
        <p:spPr>
          <a:xfrm>
            <a:off x="-25722" y="-16625"/>
            <a:ext cx="12260580" cy="4218940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6000"/>
                </a:schemeClr>
              </a:gs>
              <a:gs pos="100000">
                <a:schemeClr val="accent1">
                  <a:lumMod val="75000"/>
                  <a:alpha val="58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  <a:p>
            <a:endParaRPr lang="en-US" altLang="zh-CN" dirty="0"/>
          </a:p>
        </p:txBody>
      </p:sp>
      <p:sp>
        <p:nvSpPr>
          <p:cNvPr id="14" name="任意多边形: 形状 13"/>
          <p:cNvSpPr/>
          <p:nvPr/>
        </p:nvSpPr>
        <p:spPr>
          <a:xfrm>
            <a:off x="-16945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lumMod val="75000"/>
                    <a:alpha val="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   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4DBFA3-E64A-3FAF-3C00-1846B3EEE4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5575" y="5685889"/>
            <a:ext cx="1118843" cy="10900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C52AF6-0522-94DC-2C24-0AB46F4C79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0510" y="5734105"/>
            <a:ext cx="990600" cy="990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818F90-6810-69A2-F533-AB41B78A1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645" y="-16625"/>
            <a:ext cx="9319845" cy="47023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00380" y="812800"/>
            <a:ext cx="6641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团队优势：名师领航，专业指导强势领跑</a:t>
            </a:r>
          </a:p>
          <a:p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4485" y="4464685"/>
            <a:ext cx="5445755" cy="2208530"/>
            <a:chOff x="1224" y="7813"/>
            <a:chExt cx="9751" cy="3478"/>
          </a:xfrm>
        </p:grpSpPr>
        <p:sp>
          <p:nvSpPr>
            <p:cNvPr id="15" name="文本框 14"/>
            <p:cNvSpPr txBox="1"/>
            <p:nvPr/>
          </p:nvSpPr>
          <p:spPr>
            <a:xfrm>
              <a:off x="1357" y="7813"/>
              <a:ext cx="9618" cy="3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>
                <a:lnSpc>
                  <a:spcPct val="200000"/>
                </a:lnSpc>
              </a:pPr>
              <a:r>
                <a:rPr lang="zh-CN" altLang="en-US" sz="1400" b="1" dirty="0">
                  <a:sym typeface="+mn-ea"/>
                </a:rPr>
                <a:t>孙未未</a:t>
              </a:r>
              <a:endParaRPr lang="en-US" altLang="zh-CN" sz="1400" b="1" dirty="0">
                <a:sym typeface="+mn-ea"/>
              </a:endParaRPr>
            </a:p>
            <a:p>
              <a:pPr algn="just">
                <a:lnSpc>
                  <a:spcPct val="200000"/>
                </a:lnSpc>
              </a:pPr>
              <a:r>
                <a:rPr lang="zh-CN" altLang="en-US" sz="1400" dirty="0">
                  <a:sym typeface="+mn-ea"/>
                </a:rPr>
                <a:t>现任中国计算机学会数据库专委会</a:t>
              </a:r>
              <a:r>
                <a:rPr lang="zh-CN" altLang="en-US" sz="1400" b="1" dirty="0">
                  <a:sym typeface="+mn-ea"/>
                </a:rPr>
                <a:t>执委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ym typeface="+mn-ea"/>
                </a:rPr>
                <a:t>中国大学生程序设计竞赛</a:t>
              </a:r>
              <a:r>
                <a:rPr lang="en-US" altLang="zh-CN" sz="1400" dirty="0">
                  <a:sym typeface="+mn-ea"/>
                </a:rPr>
                <a:t>(CCPC)</a:t>
              </a:r>
              <a:r>
                <a:rPr lang="zh-CN" altLang="en-US" sz="1400" dirty="0">
                  <a:sym typeface="+mn-ea"/>
                </a:rPr>
                <a:t>组委会</a:t>
              </a:r>
              <a:r>
                <a:rPr lang="zh-CN" altLang="en-US" sz="1400" b="1" dirty="0">
                  <a:sym typeface="+mn-ea"/>
                </a:rPr>
                <a:t>副主席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ym typeface="+mn-ea"/>
                </a:rPr>
                <a:t>复旦大学计算机科学技术学院</a:t>
              </a:r>
              <a:r>
                <a:rPr lang="zh-CN" altLang="en-US" sz="1400" b="1" dirty="0">
                  <a:sym typeface="+mn-ea"/>
                </a:rPr>
                <a:t>教授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ym typeface="+mn-ea"/>
                </a:rPr>
                <a:t>复旦大学程序设计竞赛队</a:t>
              </a:r>
              <a:r>
                <a:rPr lang="en-US" altLang="zh-CN" sz="1400" dirty="0">
                  <a:sym typeface="+mn-ea"/>
                </a:rPr>
                <a:t>(ACM)</a:t>
              </a:r>
              <a:r>
                <a:rPr lang="zh-CN" altLang="en-US" sz="1400" b="1" dirty="0">
                  <a:sym typeface="+mn-ea"/>
                </a:rPr>
                <a:t>总教练</a:t>
              </a:r>
            </a:p>
            <a:p>
              <a:pPr algn="just">
                <a:lnSpc>
                  <a:spcPct val="150000"/>
                </a:lnSpc>
              </a:pPr>
              <a:endParaRPr lang="en-US" sz="1400" b="1" spc="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7" name="直接连接符 16"/>
            <p:cNvCxnSpPr>
              <a:cxnSpLocks/>
            </p:cNvCxnSpPr>
            <p:nvPr/>
          </p:nvCxnSpPr>
          <p:spPr>
            <a:xfrm>
              <a:off x="1224" y="8147"/>
              <a:ext cx="0" cy="2366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215380" y="1741170"/>
            <a:ext cx="11430" cy="3728085"/>
            <a:chOff x="6883" y="3165"/>
            <a:chExt cx="18" cy="5871"/>
          </a:xfrm>
        </p:grpSpPr>
        <p:cxnSp>
          <p:nvCxnSpPr>
            <p:cNvPr id="69" name="直接连接符 68"/>
            <p:cNvCxnSpPr>
              <a:stCxn id="66" idx="4"/>
              <a:endCxn id="51" idx="0"/>
            </p:cNvCxnSpPr>
            <p:nvPr/>
          </p:nvCxnSpPr>
          <p:spPr>
            <a:xfrm>
              <a:off x="6883" y="3165"/>
              <a:ext cx="16" cy="23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01" y="6342"/>
              <a:ext cx="0" cy="269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65" y="1494334"/>
            <a:ext cx="2650171" cy="2990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50800" dir="11400000" algn="r" rotWithShape="0">
              <a:srgbClr val="CDA4CB">
                <a:alpha val="75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457" y="1306830"/>
            <a:ext cx="2677795" cy="2990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50800" algn="l" rotWithShape="0">
              <a:srgbClr val="CDA4CB">
                <a:alpha val="75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组合 9"/>
          <p:cNvGrpSpPr/>
          <p:nvPr/>
        </p:nvGrpSpPr>
        <p:grpSpPr>
          <a:xfrm>
            <a:off x="6176647" y="4163695"/>
            <a:ext cx="5690868" cy="2101215"/>
            <a:chOff x="1389" y="7813"/>
            <a:chExt cx="9810" cy="3309"/>
          </a:xfrm>
        </p:grpSpPr>
        <p:sp>
          <p:nvSpPr>
            <p:cNvPr id="12" name="文本框 11"/>
            <p:cNvSpPr txBox="1"/>
            <p:nvPr/>
          </p:nvSpPr>
          <p:spPr>
            <a:xfrm>
              <a:off x="1389" y="7813"/>
              <a:ext cx="9618" cy="3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>
                <a:lnSpc>
                  <a:spcPct val="20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赵旸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ym typeface="+mn-ea"/>
                </a:rPr>
                <a:t>原子创投</a:t>
              </a:r>
              <a:r>
                <a:rPr lang="zh-CN" altLang="en-US" sz="1400" b="1" dirty="0">
                  <a:sym typeface="+mn-ea"/>
                </a:rPr>
                <a:t>副总裁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ym typeface="+mn-ea"/>
                </a:rPr>
                <a:t>美国伊利诺伊大学香槟分校金融硕士</a:t>
              </a:r>
              <a:endParaRPr lang="en-US" altLang="zh-CN" sz="1400" dirty="0">
                <a:sym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ym typeface="+mn-ea"/>
                </a:rPr>
                <a:t>曾负责</a:t>
              </a:r>
              <a:r>
                <a:rPr lang="zh-CN" altLang="en-US" sz="1400" b="1" dirty="0">
                  <a:sym typeface="+mn-ea"/>
                </a:rPr>
                <a:t>法国开云集团</a:t>
              </a:r>
              <a:r>
                <a:rPr lang="zh-CN" altLang="en-US" sz="1400" dirty="0">
                  <a:sym typeface="+mn-ea"/>
                </a:rPr>
                <a:t>三个事业部的年度预算、处理战略并购等</a:t>
              </a:r>
              <a:endParaRPr lang="en-US" altLang="zh-CN" sz="1400" dirty="0">
                <a:sym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ym typeface="+mn-ea"/>
                </a:rPr>
                <a:t>原</a:t>
              </a:r>
              <a:r>
                <a:rPr lang="zh-CN" altLang="en-US" sz="1400" b="1" dirty="0">
                  <a:sym typeface="+mn-ea"/>
                </a:rPr>
                <a:t>普华永道</a:t>
              </a:r>
              <a:r>
                <a:rPr lang="zh-CN" altLang="en-US" sz="1400" dirty="0">
                  <a:sym typeface="+mn-ea"/>
                </a:rPr>
                <a:t>会计师事务所审计师、中国注册会计师协会非执业会员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ym typeface="+mn-ea"/>
                </a:rPr>
                <a:t>7年</a:t>
              </a:r>
              <a:r>
                <a:rPr lang="zh-CN" altLang="en-US" sz="1400" dirty="0">
                  <a:sym typeface="+mn-ea"/>
                </a:rPr>
                <a:t>股权投资行业经验</a:t>
              </a:r>
              <a:r>
                <a:rPr lang="zh-CN" altLang="en-US" sz="1400" dirty="0"/>
                <a:t>企业服务、</a:t>
              </a:r>
              <a:r>
                <a:rPr lang="zh-CN" altLang="en-US" sz="1400" b="1" dirty="0"/>
                <a:t>在线教育</a:t>
              </a:r>
              <a:r>
                <a:rPr lang="zh-CN" altLang="en-US" sz="1400" dirty="0"/>
                <a:t>等领域知名早期投资人</a:t>
              </a:r>
              <a:endParaRPr lang="zh-CN" altLang="en-US" sz="1400" dirty="0">
                <a:sym typeface="+mn-ea"/>
              </a:endParaRPr>
            </a:p>
          </p:txBody>
        </p:sp>
        <p:cxnSp>
          <p:nvCxnSpPr>
            <p:cNvPr id="13" name="直接连接符 12"/>
            <p:cNvCxnSpPr>
              <a:cxnSpLocks/>
            </p:cNvCxnSpPr>
            <p:nvPr/>
          </p:nvCxnSpPr>
          <p:spPr>
            <a:xfrm>
              <a:off x="11199" y="8092"/>
              <a:ext cx="0" cy="2895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022600" y="1644015"/>
            <a:ext cx="3229610" cy="1612900"/>
            <a:chOff x="7111" y="5692"/>
            <a:chExt cx="5086" cy="2540"/>
          </a:xfrm>
        </p:grpSpPr>
        <p:sp>
          <p:nvSpPr>
            <p:cNvPr id="16" name="文本框 4"/>
            <p:cNvSpPr txBox="1"/>
            <p:nvPr/>
          </p:nvSpPr>
          <p:spPr>
            <a:xfrm>
              <a:off x="7111" y="5692"/>
              <a:ext cx="508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gradFill>
                    <a:gsLst>
                      <a:gs pos="82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8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行业深耕</a:t>
              </a:r>
            </a:p>
          </p:txBody>
        </p:sp>
        <p:sp>
          <p:nvSpPr>
            <p:cNvPr id="19" name="文本框 7"/>
            <p:cNvSpPr txBox="1"/>
            <p:nvPr/>
          </p:nvSpPr>
          <p:spPr>
            <a:xfrm>
              <a:off x="7807" y="6342"/>
              <a:ext cx="3771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从业</a:t>
              </a:r>
              <a:r>
                <a:rPr lang="en-US" altLang="zh-CN" sz="7200" dirty="0">
                  <a:latin typeface="Impact" panose="020B0806030902050204" pitchFamily="34" charset="0"/>
                </a:rPr>
                <a:t>10</a:t>
              </a:r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年</a:t>
              </a:r>
              <a:endParaRPr lang="zh-CN" altLang="en-US" sz="72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997200" y="3474085"/>
            <a:ext cx="3229610" cy="1538605"/>
            <a:chOff x="12592" y="5634"/>
            <a:chExt cx="5086" cy="2423"/>
          </a:xfrm>
        </p:grpSpPr>
        <p:sp>
          <p:nvSpPr>
            <p:cNvPr id="21" name="文本框 4"/>
            <p:cNvSpPr txBox="1"/>
            <p:nvPr/>
          </p:nvSpPr>
          <p:spPr>
            <a:xfrm>
              <a:off x="12592" y="5634"/>
              <a:ext cx="508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gradFill>
                    <a:gsLst>
                      <a:gs pos="82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8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教学经验丰富</a:t>
              </a:r>
            </a:p>
          </p:txBody>
        </p:sp>
        <p:grpSp>
          <p:nvGrpSpPr>
            <p:cNvPr id="23" name="组合 15"/>
            <p:cNvGrpSpPr/>
            <p:nvPr/>
          </p:nvGrpSpPr>
          <p:grpSpPr>
            <a:xfrm>
              <a:off x="13453" y="6458"/>
              <a:ext cx="3956" cy="1599"/>
              <a:chOff x="6416704" y="1228446"/>
              <a:chExt cx="2933964" cy="1126343"/>
            </a:xfrm>
          </p:grpSpPr>
          <p:sp>
            <p:nvSpPr>
              <p:cNvPr id="30" name="文本框 8"/>
              <p:cNvSpPr txBox="1"/>
              <p:nvPr/>
            </p:nvSpPr>
            <p:spPr>
              <a:xfrm>
                <a:off x="6416704" y="1228446"/>
                <a:ext cx="1232541" cy="1126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FFC54E"/>
                    </a:solidFill>
                    <a:latin typeface="Impact" panose="020B0806030902050204" pitchFamily="34" charset="0"/>
                    <a:ea typeface="华文中宋" panose="02010600040101010101" pitchFamily="2" charset="-122"/>
                  </a:rPr>
                  <a:t>9</a:t>
                </a:r>
                <a:r>
                  <a:rPr lang="zh-CN" altLang="en-US" sz="28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金</a:t>
                </a:r>
                <a:endParaRPr lang="zh-CN" altLang="en-US" sz="6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  <p:sp>
            <p:nvSpPr>
              <p:cNvPr id="34" name="文本框 9"/>
              <p:cNvSpPr txBox="1"/>
              <p:nvPr/>
            </p:nvSpPr>
            <p:spPr>
              <a:xfrm>
                <a:off x="7875579" y="1228446"/>
                <a:ext cx="1475089" cy="1126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FFC54E"/>
                    </a:solidFill>
                    <a:latin typeface="Impact" panose="020B0806030902050204" pitchFamily="34" charset="0"/>
                    <a:ea typeface="华文中宋" panose="02010600040101010101" pitchFamily="2" charset="-122"/>
                  </a:rPr>
                  <a:t>4</a:t>
                </a:r>
                <a:r>
                  <a:rPr lang="zh-CN" altLang="en-US" sz="28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冠</a:t>
                </a:r>
                <a:endParaRPr lang="zh-CN" altLang="en-US" sz="6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</p:grpSp>
      <p:sp>
        <p:nvSpPr>
          <p:cNvPr id="36" name="文本框 4"/>
          <p:cNvSpPr txBox="1"/>
          <p:nvPr/>
        </p:nvSpPr>
        <p:spPr>
          <a:xfrm>
            <a:off x="6120811" y="1699091"/>
            <a:ext cx="3229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在线教育</a:t>
            </a:r>
            <a:endParaRPr lang="en-US" altLang="zh-CN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知名投资人</a:t>
            </a:r>
            <a:endParaRPr lang="zh-CN" altLang="en-US" sz="2800" dirty="0">
              <a:gradFill>
                <a:gsLst>
                  <a:gs pos="76000">
                    <a:schemeClr val="accent1">
                      <a:lumMod val="50000"/>
                      <a:alpha val="0"/>
                    </a:schemeClr>
                  </a:gs>
                  <a:gs pos="0">
                    <a:schemeClr val="accent1">
                      <a:lumMod val="75000"/>
                      <a:alpha val="51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7" name="文本框 7"/>
          <p:cNvSpPr txBox="1"/>
          <p:nvPr/>
        </p:nvSpPr>
        <p:spPr>
          <a:xfrm>
            <a:off x="6471285" y="3603457"/>
            <a:ext cx="2394585" cy="95410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优质渠道资源</a:t>
            </a:r>
          </a:p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深度创业指导</a:t>
            </a:r>
          </a:p>
        </p:txBody>
      </p:sp>
      <p:sp>
        <p:nvSpPr>
          <p:cNvPr id="38" name="文本框 7"/>
          <p:cNvSpPr txBox="1"/>
          <p:nvPr/>
        </p:nvSpPr>
        <p:spPr>
          <a:xfrm>
            <a:off x="4356420" y="5158909"/>
            <a:ext cx="1795145" cy="95410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高效有力</a:t>
            </a:r>
          </a:p>
          <a:p>
            <a:pPr algn="ctr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技术指导</a:t>
            </a:r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94A74AE4-C880-7B65-9D33-7E8FA5B83200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项目优势</a:t>
            </a:r>
          </a:p>
        </p:txBody>
      </p:sp>
      <p:sp>
        <p:nvSpPr>
          <p:cNvPr id="29" name="文本占位符 13">
            <a:extLst>
              <a:ext uri="{FF2B5EF4-FFF2-40B4-BE49-F238E27FC236}">
                <a16:creationId xmlns:a16="http://schemas.microsoft.com/office/drawing/2014/main" id="{224BD78B-AFCD-0E83-8A78-851C323FD611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31" name="文本占位符 16">
            <a:extLst>
              <a:ext uri="{FF2B5EF4-FFF2-40B4-BE49-F238E27FC236}">
                <a16:creationId xmlns:a16="http://schemas.microsoft.com/office/drawing/2014/main" id="{48E7E481-C367-7D81-8B98-4379B07FAF22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32" name="文本占位符 18">
            <a:extLst>
              <a:ext uri="{FF2B5EF4-FFF2-40B4-BE49-F238E27FC236}">
                <a16:creationId xmlns:a16="http://schemas.microsoft.com/office/drawing/2014/main" id="{01BBDF51-525D-E7C0-3804-97E18DCE7FEE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33" name="文本占位符 16">
            <a:extLst>
              <a:ext uri="{FF2B5EF4-FFF2-40B4-BE49-F238E27FC236}">
                <a16:creationId xmlns:a16="http://schemas.microsoft.com/office/drawing/2014/main" id="{FE4FC9E2-5B13-0828-51E6-1329057A176D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223BC9-F3F2-67FA-F7B5-C8A779DEA305}"/>
              </a:ext>
            </a:extLst>
          </p:cNvPr>
          <p:cNvSpPr txBox="1"/>
          <p:nvPr/>
        </p:nvSpPr>
        <p:spPr>
          <a:xfrm>
            <a:off x="500379" y="812800"/>
            <a:ext cx="1034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创始人孙亮亮：信奥银牌自招进入复旦，深耕青少年算法领域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C0D8A3-9B17-2115-0366-D4EE5A844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284" y="4356923"/>
            <a:ext cx="1891028" cy="141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7944F3-BF6C-2263-9A1F-1F25722959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746" y="1509914"/>
            <a:ext cx="1352009" cy="1900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11400000" algn="ctr" rotWithShape="0">
              <a:srgbClr val="CFA6CD">
                <a:alpha val="75000"/>
              </a:srgbClr>
            </a:outerShdw>
          </a:effectLst>
        </p:spPr>
      </p:pic>
      <p:sp>
        <p:nvSpPr>
          <p:cNvPr id="5" name="TextBox 32">
            <a:extLst>
              <a:ext uri="{FF2B5EF4-FFF2-40B4-BE49-F238E27FC236}">
                <a16:creationId xmlns:a16="http://schemas.microsoft.com/office/drawing/2014/main" id="{9C66BA56-19F4-8BA8-39D3-C5A86493F127}"/>
              </a:ext>
            </a:extLst>
          </p:cNvPr>
          <p:cNvSpPr txBox="1"/>
          <p:nvPr/>
        </p:nvSpPr>
        <p:spPr>
          <a:xfrm>
            <a:off x="2609822" y="1385555"/>
            <a:ext cx="4404896" cy="264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复旦大学</a:t>
            </a:r>
            <a:r>
              <a:rPr kumimoji="0" lang="en-US" sz="1400" b="1" i="0" u="none" strike="noStrike" kern="1200" cap="none" spc="100" normalizeH="0" baseline="0" noProof="0" dirty="0" err="1">
                <a:ln>
                  <a:noFill/>
                </a:ln>
                <a:solidFill>
                  <a:srgbClr val="BD4391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ACM程序设计竞赛队教练</a:t>
            </a:r>
            <a:endParaRPr kumimoji="0" lang="en-US" sz="1400" b="1" i="0" u="none" strike="noStrike" kern="1200" cap="none" spc="100" normalizeH="0" baseline="0" noProof="0" dirty="0">
              <a:ln>
                <a:noFill/>
              </a:ln>
              <a:solidFill>
                <a:srgbClr val="BD4391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上海市青少年算法竞赛</a:t>
            </a:r>
            <a:r>
              <a:rPr kumimoji="0" lang="en-US" sz="1400" b="1" i="0" u="none" strike="noStrike" kern="1200" cap="none" spc="100" normalizeH="0" baseline="0" noProof="0" dirty="0" err="1">
                <a:ln>
                  <a:noFill/>
                </a:ln>
                <a:solidFill>
                  <a:srgbClr val="BD4391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高级教练员</a:t>
            </a:r>
            <a:endParaRPr kumimoji="0" lang="en-US" sz="1400" b="1" i="0" u="none" strike="noStrike" kern="1200" cap="none" spc="100" normalizeH="0" baseline="0" noProof="0" dirty="0">
              <a:ln>
                <a:noFill/>
              </a:ln>
              <a:solidFill>
                <a:srgbClr val="BD4391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NOI全国信息学奥林匹克竞赛</a:t>
            </a:r>
            <a:r>
              <a:rPr kumimoji="0" lang="en-US" sz="1400" b="1" i="0" u="none" strike="noStrike" kern="1200" cap="none" spc="100" normalizeH="0" baseline="0" noProof="0" dirty="0" err="1">
                <a:ln>
                  <a:noFill/>
                </a:ln>
                <a:solidFill>
                  <a:srgbClr val="BD4391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银牌</a:t>
            </a:r>
            <a:endParaRPr kumimoji="0" lang="en-US" sz="1400" b="1" i="0" u="none" strike="noStrike" kern="1200" cap="none" spc="100" normalizeH="0" baseline="0" noProof="0" dirty="0">
              <a:ln>
                <a:noFill/>
              </a:ln>
              <a:solidFill>
                <a:srgbClr val="BD4391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ACM-</a:t>
            </a:r>
            <a:r>
              <a:rPr kumimoji="0" lang="en-US" sz="140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ICPC大学生程序设计竞赛亚洲区域赛</a:t>
            </a:r>
            <a:r>
              <a:rPr kumimoji="0" lang="en-US" sz="1400" b="1" i="0" u="none" strike="noStrike" kern="1200" cap="none" spc="100" normalizeH="0" baseline="0" noProof="0" dirty="0" err="1">
                <a:ln>
                  <a:noFill/>
                </a:ln>
                <a:solidFill>
                  <a:srgbClr val="BD4391"/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金牌</a:t>
            </a:r>
            <a:endParaRPr kumimoji="0" lang="en-US" sz="1400" b="1" i="0" u="none" strike="noStrike" kern="1200" cap="none" spc="100" normalizeH="0" baseline="0" noProof="0" dirty="0">
              <a:ln>
                <a:noFill/>
              </a:ln>
              <a:solidFill>
                <a:srgbClr val="BD4391"/>
              </a:solidFill>
              <a:effectLst/>
              <a:uLnTx/>
              <a:uFillTx/>
              <a:latin typeface="等线"/>
              <a:ea typeface="+mn-ea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spc="100" dirty="0">
                <a:latin typeface="等线"/>
                <a:sym typeface="+mn-ea"/>
              </a:rPr>
              <a:t>CCF</a:t>
            </a:r>
            <a:r>
              <a:rPr lang="zh-CN" altLang="en-US" sz="1400" spc="100" dirty="0">
                <a:latin typeface="等线"/>
                <a:sym typeface="+mn-ea"/>
              </a:rPr>
              <a:t> </a:t>
            </a:r>
            <a:r>
              <a:rPr lang="en-US" altLang="zh-CN" sz="1400" spc="100" dirty="0">
                <a:latin typeface="等线"/>
                <a:sym typeface="+mn-ea"/>
              </a:rPr>
              <a:t>NOI2017</a:t>
            </a:r>
            <a:r>
              <a:rPr lang="zh-CN" altLang="en-US" sz="1400" spc="100" dirty="0">
                <a:latin typeface="等线"/>
                <a:sym typeface="+mn-ea"/>
              </a:rPr>
              <a:t>陕西省省队选拔赛</a:t>
            </a:r>
            <a:r>
              <a:rPr lang="zh-CN" altLang="en-US" sz="1400" b="1" spc="100" dirty="0">
                <a:solidFill>
                  <a:srgbClr val="BD4391"/>
                </a:solidFill>
                <a:latin typeface="等线"/>
                <a:sym typeface="+mn-ea"/>
              </a:rPr>
              <a:t>第一名</a:t>
            </a:r>
            <a:endParaRPr lang="en-US" sz="1400" b="1" spc="100" dirty="0">
              <a:solidFill>
                <a:srgbClr val="BD4391"/>
              </a:solidFill>
              <a:latin typeface="等线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累计指导过百学生获得信奥复赛奖项，数十位普及组、提高组一等奖</a:t>
            </a:r>
            <a:endParaRPr kumimoji="0" lang="en-US" sz="140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14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5</a:t>
            </a:r>
            <a:r>
              <a:rPr lang="zh-CN" altLang="en-US" sz="14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年信息学奥赛教学经验、</a:t>
            </a:r>
            <a:r>
              <a:rPr lang="en-US" altLang="zh-CN" sz="14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7</a:t>
            </a:r>
            <a:r>
              <a:rPr lang="zh-CN" altLang="en-US" sz="14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年算法竞赛参赛经验</a:t>
            </a:r>
          </a:p>
        </p:txBody>
      </p:sp>
      <p:sp>
        <p:nvSpPr>
          <p:cNvPr id="7" name="文本框 14">
            <a:extLst>
              <a:ext uri="{FF2B5EF4-FFF2-40B4-BE49-F238E27FC236}">
                <a16:creationId xmlns:a16="http://schemas.microsoft.com/office/drawing/2014/main" id="{91B260D1-007D-AF1A-F0DB-929E6D0278D8}"/>
              </a:ext>
            </a:extLst>
          </p:cNvPr>
          <p:cNvSpPr txBox="1"/>
          <p:nvPr/>
        </p:nvSpPr>
        <p:spPr>
          <a:xfrm>
            <a:off x="313455" y="3518279"/>
            <a:ext cx="2569095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hangingPunct="0">
              <a:lnSpc>
                <a:spcPct val="120000"/>
              </a:lnSpc>
            </a:pPr>
            <a:r>
              <a:rPr lang="en-US" sz="2000" b="1" spc="100" dirty="0" err="1">
                <a:solidFill>
                  <a:srgbClr val="7030A0"/>
                </a:solidFill>
              </a:rPr>
              <a:t>孙亮亮</a:t>
            </a:r>
            <a:r>
              <a:rPr lang="zh-CN" altLang="en-US" sz="2000" b="1" spc="100" dirty="0">
                <a:solidFill>
                  <a:srgbClr val="7030A0"/>
                </a:solidFill>
              </a:rPr>
              <a:t> </a:t>
            </a:r>
            <a:r>
              <a:rPr lang="zh-CN" altLang="en-US" sz="1800" b="1" spc="100" dirty="0">
                <a:solidFill>
                  <a:srgbClr val="7030A0"/>
                </a:solidFill>
              </a:rPr>
              <a:t>创始人</a:t>
            </a:r>
            <a:endParaRPr lang="en-US" sz="1600" b="1" spc="100" dirty="0">
              <a:solidFill>
                <a:srgbClr val="7030A0"/>
              </a:solidFill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2B9D4840-E01A-ABC7-B8DB-9AAC5AD3A3EA}"/>
              </a:ext>
            </a:extLst>
          </p:cNvPr>
          <p:cNvSpPr txBox="1"/>
          <p:nvPr/>
        </p:nvSpPr>
        <p:spPr>
          <a:xfrm>
            <a:off x="549435" y="5775194"/>
            <a:ext cx="3037776" cy="310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孙亮亮（左一）在西工大附中与信奥队合影</a:t>
            </a:r>
            <a:endParaRPr lang="zh-CN" altLang="en-US" sz="1050" spc="100" dirty="0">
              <a:solidFill>
                <a:prstClr val="black">
                  <a:lumMod val="75000"/>
                  <a:lumOff val="25000"/>
                </a:prstClr>
              </a:solidFill>
              <a:latin typeface="等线"/>
            </a:endParaRPr>
          </a:p>
        </p:txBody>
      </p:sp>
      <p:pic>
        <p:nvPicPr>
          <p:cNvPr id="14" name="图像" descr="图像">
            <a:extLst>
              <a:ext uri="{FF2B5EF4-FFF2-40B4-BE49-F238E27FC236}">
                <a16:creationId xmlns:a16="http://schemas.microsoft.com/office/drawing/2014/main" id="{B2295F56-8204-CF63-8568-B32F315732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785" y="1399738"/>
            <a:ext cx="935233" cy="1322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图像" descr="图像">
            <a:extLst>
              <a:ext uri="{FF2B5EF4-FFF2-40B4-BE49-F238E27FC236}">
                <a16:creationId xmlns:a16="http://schemas.microsoft.com/office/drawing/2014/main" id="{81DD7DDE-1714-9FBD-5625-0A5A0D44CA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624" y="1399359"/>
            <a:ext cx="935467" cy="132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FBF588BD-D57B-5F4E-DA8C-8A076FCB50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0903" y="1395048"/>
            <a:ext cx="922030" cy="1303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C57FEAA1-AE93-E15B-5B02-6386B01C53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0566" y="1408467"/>
            <a:ext cx="935233" cy="1322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图像" descr="图像">
            <a:extLst>
              <a:ext uri="{FF2B5EF4-FFF2-40B4-BE49-F238E27FC236}">
                <a16:creationId xmlns:a16="http://schemas.microsoft.com/office/drawing/2014/main" id="{46FD0472-80E6-41D4-629E-4212A15395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985" y="4324256"/>
            <a:ext cx="1031778" cy="1450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图像" descr="图像">
            <a:extLst>
              <a:ext uri="{FF2B5EF4-FFF2-40B4-BE49-F238E27FC236}">
                <a16:creationId xmlns:a16="http://schemas.microsoft.com/office/drawing/2014/main" id="{BECCC467-9E12-358C-D44F-E291E0B12A8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5102" y="2811860"/>
            <a:ext cx="1446707" cy="1007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像" descr="图像">
            <a:extLst>
              <a:ext uri="{FF2B5EF4-FFF2-40B4-BE49-F238E27FC236}">
                <a16:creationId xmlns:a16="http://schemas.microsoft.com/office/drawing/2014/main" id="{45A40A45-404A-740A-B5B3-FB5740B56FB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710" y="4356923"/>
            <a:ext cx="2075439" cy="141827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Box 32">
            <a:extLst>
              <a:ext uri="{FF2B5EF4-FFF2-40B4-BE49-F238E27FC236}">
                <a16:creationId xmlns:a16="http://schemas.microsoft.com/office/drawing/2014/main" id="{950F5DBC-0738-AE04-AFEB-BB4E946A1831}"/>
              </a:ext>
            </a:extLst>
          </p:cNvPr>
          <p:cNvSpPr txBox="1"/>
          <p:nvPr/>
        </p:nvSpPr>
        <p:spPr>
          <a:xfrm>
            <a:off x="7518455" y="3786502"/>
            <a:ext cx="4404896" cy="341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孙亮亮高中、大学时期获奖证书（部分）</a:t>
            </a:r>
            <a:endParaRPr lang="zh-CN" altLang="en-US" sz="1200" spc="100" dirty="0">
              <a:solidFill>
                <a:prstClr val="black">
                  <a:lumMod val="75000"/>
                  <a:lumOff val="25000"/>
                </a:prstClr>
              </a:solidFill>
              <a:latin typeface="等线"/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3A6620E-B3F7-0EBF-4470-DF083D78C361}"/>
              </a:ext>
            </a:extLst>
          </p:cNvPr>
          <p:cNvSpPr txBox="1"/>
          <p:nvPr/>
        </p:nvSpPr>
        <p:spPr>
          <a:xfrm>
            <a:off x="3763826" y="5776564"/>
            <a:ext cx="1482944" cy="310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孙亮亮获得</a:t>
            </a:r>
            <a:r>
              <a:rPr kumimoji="0" lang="en-US" altLang="zh-CN" sz="105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NOI</a:t>
            </a:r>
            <a:r>
              <a:rPr kumimoji="0" lang="zh-CN" altLang="en-US" sz="105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银牌</a:t>
            </a:r>
            <a:endParaRPr lang="zh-CN" altLang="en-US" sz="1050" spc="100" dirty="0">
              <a:solidFill>
                <a:prstClr val="black">
                  <a:lumMod val="75000"/>
                  <a:lumOff val="25000"/>
                </a:prstClr>
              </a:solidFill>
              <a:latin typeface="等线"/>
            </a:endParaRPr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857A8382-E759-115B-84E9-EEDD4DDBA154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项目优势</a:t>
            </a:r>
          </a:p>
        </p:txBody>
      </p:sp>
      <p:sp>
        <p:nvSpPr>
          <p:cNvPr id="27" name="文本占位符 13">
            <a:extLst>
              <a:ext uri="{FF2B5EF4-FFF2-40B4-BE49-F238E27FC236}">
                <a16:creationId xmlns:a16="http://schemas.microsoft.com/office/drawing/2014/main" id="{B7E4A777-79AD-0A4E-9719-6DECE77E42E3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28" name="文本占位符 16">
            <a:extLst>
              <a:ext uri="{FF2B5EF4-FFF2-40B4-BE49-F238E27FC236}">
                <a16:creationId xmlns:a16="http://schemas.microsoft.com/office/drawing/2014/main" id="{9CA92D60-B1E1-B937-5D84-6C99C20214BF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29" name="文本占位符 18">
            <a:extLst>
              <a:ext uri="{FF2B5EF4-FFF2-40B4-BE49-F238E27FC236}">
                <a16:creationId xmlns:a16="http://schemas.microsoft.com/office/drawing/2014/main" id="{B0932352-D559-CFEE-39CD-D05089A5F4B7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30" name="文本占位符 16">
            <a:extLst>
              <a:ext uri="{FF2B5EF4-FFF2-40B4-BE49-F238E27FC236}">
                <a16:creationId xmlns:a16="http://schemas.microsoft.com/office/drawing/2014/main" id="{C3D369FF-7E1C-B0F0-FE7A-BB0A57AD9499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92C2C4-1C33-6854-AD27-2DD6B6C5A54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005" y="4346409"/>
            <a:ext cx="1891029" cy="1418272"/>
          </a:xfrm>
          <a:prstGeom prst="rect">
            <a:avLst/>
          </a:prstGeom>
        </p:spPr>
      </p:pic>
      <p:sp>
        <p:nvSpPr>
          <p:cNvPr id="8" name="TextBox 32">
            <a:extLst>
              <a:ext uri="{FF2B5EF4-FFF2-40B4-BE49-F238E27FC236}">
                <a16:creationId xmlns:a16="http://schemas.microsoft.com/office/drawing/2014/main" id="{1D4252E5-922E-D065-983E-BC82EC0B62CC}"/>
              </a:ext>
            </a:extLst>
          </p:cNvPr>
          <p:cNvSpPr txBox="1"/>
          <p:nvPr/>
        </p:nvSpPr>
        <p:spPr>
          <a:xfrm>
            <a:off x="6081247" y="5775193"/>
            <a:ext cx="4891554" cy="310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defRPr/>
            </a:pP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孙亮亮带领复旦队伍参加</a:t>
            </a:r>
            <a:r>
              <a:rPr lang="en-US" altLang="zh-CN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ICPC</a:t>
            </a: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亚洲区域赛澳门站，该队获得全场季军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766D6F-EC9F-6586-304E-44A0B6E43E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8357" y="2809675"/>
            <a:ext cx="1446707" cy="1023341"/>
          </a:xfrm>
          <a:prstGeom prst="rect">
            <a:avLst/>
          </a:prstGeom>
        </p:spPr>
      </p:pic>
      <p:pic>
        <p:nvPicPr>
          <p:cNvPr id="10" name="图片 9" descr="墙上挂着一幅画&#10;&#10;低可信度描述已自动生成">
            <a:extLst>
              <a:ext uri="{FF2B5EF4-FFF2-40B4-BE49-F238E27FC236}">
                <a16:creationId xmlns:a16="http://schemas.microsoft.com/office/drawing/2014/main" id="{4B8C879F-CB94-69C8-B3AE-1F1E30C0C4C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10642933" y="2853173"/>
            <a:ext cx="750156" cy="880262"/>
          </a:xfrm>
          <a:prstGeom prst="rect">
            <a:avLst/>
          </a:prstGeom>
        </p:spPr>
      </p:pic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BE81D95A-9E67-50EC-E8DB-FA98D480E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9437" y="4357567"/>
            <a:ext cx="1887870" cy="141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00380" y="812800"/>
            <a:ext cx="825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2.6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教研团队：优秀教研教学团队，算法竞赛界顶尖选手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622905" y="3422935"/>
            <a:ext cx="2569095" cy="472813"/>
            <a:chOff x="1205" y="8192"/>
            <a:chExt cx="3871" cy="643"/>
          </a:xfrm>
        </p:grpSpPr>
        <p:sp>
          <p:nvSpPr>
            <p:cNvPr id="15" name="文本框 14"/>
            <p:cNvSpPr txBox="1"/>
            <p:nvPr/>
          </p:nvSpPr>
          <p:spPr>
            <a:xfrm>
              <a:off x="1205" y="8294"/>
              <a:ext cx="3871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600" b="1" spc="100" dirty="0">
                  <a:solidFill>
                    <a:srgbClr val="7030A0"/>
                  </a:solidFill>
                </a:rPr>
                <a:t>陈老师</a:t>
              </a:r>
              <a:endParaRPr lang="en-US" b="1" spc="100" dirty="0">
                <a:solidFill>
                  <a:srgbClr val="7030A0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224" y="8192"/>
              <a:ext cx="0" cy="643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0" y="1414780"/>
            <a:ext cx="1396622" cy="1963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11400000" algn="ctr" rotWithShape="0">
              <a:srgbClr val="CFA6CD">
                <a:alpha val="75000"/>
              </a:srgbClr>
            </a:outerShdw>
          </a:effectLst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2886" y="1431947"/>
            <a:ext cx="1445766" cy="1946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11400000" algn="ctr" rotWithShape="0">
              <a:srgbClr val="CFA6CD">
                <a:alpha val="75000"/>
              </a:srgbClr>
            </a:outerShdw>
          </a:effectLst>
        </p:spPr>
      </p:pic>
      <p:pic>
        <p:nvPicPr>
          <p:cNvPr id="12" name="图片 11" descr="C:\Users\李雨霞\Desktop\9242091207174123eaf4db7321fb649.png9242091207174123eaf4db7321fb64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94374" y="1414780"/>
            <a:ext cx="1445767" cy="1963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11400000" algn="ctr" rotWithShape="0">
              <a:srgbClr val="CFA6CD">
                <a:alpha val="75000"/>
              </a:srgbClr>
            </a:outerShdw>
          </a:effectLst>
        </p:spPr>
      </p:pic>
      <p:pic>
        <p:nvPicPr>
          <p:cNvPr id="13" name="图片 12" descr="C:\Users\李雨霞\Desktop\295ef552ae8ca1b3cd76e7365c4a692.png295ef552ae8ca1b3cd76e7365c4a6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63198" y="1431948"/>
            <a:ext cx="1515756" cy="1963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11400000" algn="ctr" rotWithShape="0">
              <a:srgbClr val="CFA6CD">
                <a:alpha val="75000"/>
              </a:srgbClr>
            </a:outerShdw>
          </a:effectLst>
        </p:spPr>
      </p:pic>
      <p:pic>
        <p:nvPicPr>
          <p:cNvPr id="14" name="图片 13" descr="C:\Users\李雨霞\Desktop\acd866f646c19fa5f35a34c9db59507.pngacd866f646c19fa5f35a34c9db5950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24686" y="1414780"/>
            <a:ext cx="1469298" cy="1963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11400000" algn="ctr" rotWithShape="0">
              <a:srgbClr val="CFA6CD">
                <a:alpha val="7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2788BC6-5F5B-4B6E-0FFA-A920F31BBCF1}"/>
              </a:ext>
            </a:extLst>
          </p:cNvPr>
          <p:cNvSpPr txBox="1"/>
          <p:nvPr/>
        </p:nvSpPr>
        <p:spPr>
          <a:xfrm>
            <a:off x="433757" y="3895748"/>
            <a:ext cx="2084318" cy="229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复旦大学</a:t>
            </a: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srgbClr val="BD4391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ACM队教练</a:t>
            </a: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srgbClr val="BD4391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上海市青少年算法竞赛</a:t>
            </a: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srgbClr val="BD4391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高级教练员</a:t>
            </a: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srgbClr val="BD4391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NOI全国信息学奥林匹克竞赛</a:t>
            </a:r>
            <a:r>
              <a:rPr kumimoji="0" lang="en-US" sz="1200" b="1" i="0" u="none" strike="noStrike" kern="1200" cap="none" spc="100" normalizeH="0" baseline="0" noProof="0" dirty="0" err="1">
                <a:ln>
                  <a:noFill/>
                </a:ln>
                <a:solidFill>
                  <a:srgbClr val="BD4391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银牌</a:t>
            </a: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BD4391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ACM-</a:t>
            </a:r>
            <a:r>
              <a:rPr kumimoji="0" lang="en-US" sz="1200" b="1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ICPC大学生程序设计竞赛亚洲区域赛</a:t>
            </a:r>
            <a:r>
              <a:rPr kumimoji="0" lang="en-US" sz="1200" b="1" i="0" u="none" strike="noStrike" kern="1200" cap="none" spc="100" normalizeH="0" baseline="0" noProof="0" dirty="0" err="1">
                <a:ln>
                  <a:noFill/>
                </a:ln>
                <a:solidFill>
                  <a:srgbClr val="BD4391"/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金牌</a:t>
            </a: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srgbClr val="BD4391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累计指导过百学生获得信奥复赛奖项，数十位普及组、提高组一等奖</a:t>
            </a: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A2109E-53D5-5D53-6217-F862C455CDD6}"/>
              </a:ext>
            </a:extLst>
          </p:cNvPr>
          <p:cNvSpPr txBox="1"/>
          <p:nvPr/>
        </p:nvSpPr>
        <p:spPr>
          <a:xfrm>
            <a:off x="2749909" y="3895748"/>
            <a:ext cx="2043668" cy="229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复旦大学</a:t>
            </a: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计算机专业</a:t>
            </a: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CCPC(</a:t>
            </a:r>
            <a:r>
              <a:rPr kumimoji="0" lang="en-US" sz="1200" b="1" i="0" u="none" strike="noStrike" kern="1200" cap="none" spc="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中国大学生程序设计竞赛</a:t>
            </a:r>
            <a:r>
              <a:rPr kumimoji="0" lang="en-US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)</a:t>
            </a:r>
            <a:r>
              <a:rPr kumimoji="0" lang="en-US" sz="1200" b="1" i="0" u="none" strike="noStrike" kern="1200" cap="none" spc="100" normalizeH="0" baseline="0" noProof="0" dirty="0" err="1">
                <a:ln>
                  <a:noFill/>
                </a:ln>
                <a:solidFill>
                  <a:srgbClr val="BD4391"/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铜牌</a:t>
            </a: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BD4391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累计带出逾百位信奥赛获奖选手</a:t>
            </a: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2021CSP初赛所带学生</a:t>
            </a:r>
            <a:r>
              <a:rPr kumimoji="0" lang="en-US" sz="1200" b="1" i="0" u="none" strike="noStrike" kern="1200" cap="none" spc="100" normalizeH="0" baseline="0" noProof="0" dirty="0">
                <a:ln>
                  <a:noFill/>
                </a:ln>
                <a:solidFill>
                  <a:srgbClr val="BD4391"/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通过率高达78%</a:t>
            </a: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BD4391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经验丰富，擅长把握考点，授课风格幽默风趣、深入浅出，深受学生喜爱</a:t>
            </a: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740736-8B8F-5C36-61D0-D0BCF8FBBA0C}"/>
              </a:ext>
            </a:extLst>
          </p:cNvPr>
          <p:cNvSpPr txBox="1"/>
          <p:nvPr/>
        </p:nvSpPr>
        <p:spPr>
          <a:xfrm>
            <a:off x="5174640" y="3866518"/>
            <a:ext cx="1877827" cy="2003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hangingPunct="0">
              <a:lnSpc>
                <a:spcPct val="150000"/>
              </a:lnSpc>
            </a:pPr>
            <a:r>
              <a:rPr lang="en-US" sz="1200" spc="1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北京大学计算机专业</a:t>
            </a:r>
            <a:endParaRPr lang="en-US" sz="12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50000"/>
              </a:lnSpc>
              <a:buClrTx/>
              <a:buSzTx/>
              <a:buFontTx/>
            </a:pPr>
            <a:r>
              <a:rPr lang="en-US" sz="12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NOI信息学奥林匹克竞赛</a:t>
            </a:r>
            <a:r>
              <a:rPr lang="en-US" sz="1200" b="1" spc="100" dirty="0" err="1">
                <a:solidFill>
                  <a:srgbClr val="BD4391"/>
                </a:solidFill>
                <a:sym typeface="+mn-ea"/>
              </a:rPr>
              <a:t>银牌</a:t>
            </a:r>
            <a:r>
              <a:rPr lang="zh-CN" altLang="en-US" sz="1200" b="1" spc="100" dirty="0">
                <a:solidFill>
                  <a:srgbClr val="BD4391"/>
                </a:solidFill>
                <a:sym typeface="+mn-ea"/>
              </a:rPr>
              <a:t>、</a:t>
            </a:r>
            <a:r>
              <a:rPr lang="en-US" sz="1200" b="1" spc="100" dirty="0" err="1">
                <a:solidFill>
                  <a:srgbClr val="BD4391"/>
                </a:solidFill>
                <a:sym typeface="+mn-ea"/>
              </a:rPr>
              <a:t>铜牌</a:t>
            </a:r>
            <a:endParaRPr lang="en-US" sz="1200" b="1" spc="100" dirty="0">
              <a:solidFill>
                <a:srgbClr val="BD4391"/>
              </a:solidFill>
            </a:endParaRPr>
          </a:p>
          <a:p>
            <a:pPr algn="l" hangingPunct="0">
              <a:lnSpc>
                <a:spcPct val="150000"/>
              </a:lnSpc>
              <a:buClrTx/>
              <a:buSzTx/>
              <a:buFontTx/>
            </a:pPr>
            <a:r>
              <a:rPr lang="en-US" sz="1200" spc="1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陕西省省队选拔赛第二名</a:t>
            </a:r>
            <a:endParaRPr lang="en-US" sz="12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50000"/>
              </a:lnSpc>
              <a:buClrTx/>
              <a:buSzTx/>
              <a:buFontTx/>
            </a:pPr>
            <a:r>
              <a:rPr lang="en-US" sz="1200" b="1" spc="1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多次受邀为多所高中讲授信息学竞赛课程</a:t>
            </a:r>
            <a:endParaRPr lang="en-US" sz="1200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B2027B-3E87-BE97-298A-F50CB984B692}"/>
              </a:ext>
            </a:extLst>
          </p:cNvPr>
          <p:cNvSpPr txBox="1"/>
          <p:nvPr/>
        </p:nvSpPr>
        <p:spPr>
          <a:xfrm>
            <a:off x="7242546" y="3905296"/>
            <a:ext cx="2127965" cy="1449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hangingPunct="0">
              <a:lnSpc>
                <a:spcPct val="150000"/>
              </a:lnSpc>
              <a:buClrTx/>
              <a:buSzTx/>
              <a:buNone/>
            </a:pPr>
            <a:r>
              <a:rPr lang="en-US" sz="1200" spc="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复旦大学计算机专业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硕士</a:t>
            </a:r>
            <a:endParaRPr lang="en-US" sz="12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50000"/>
              </a:lnSpc>
              <a:buClrTx/>
              <a:buSzTx/>
              <a:buNone/>
            </a:pPr>
            <a:r>
              <a:rPr lang="en-US" sz="1200" b="1" spc="1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ICPC2020</a:t>
            </a:r>
            <a:r>
              <a:rPr lang="en-US" sz="1200" b="1" spc="100" dirty="0">
                <a:solidFill>
                  <a:schemeClr val="tx1"/>
                </a:solidFill>
                <a:sym typeface="+mn-ea"/>
              </a:rPr>
              <a:t>银川站</a:t>
            </a:r>
            <a:r>
              <a:rPr lang="en-US" sz="1200" b="1" spc="100" dirty="0">
                <a:solidFill>
                  <a:srgbClr val="BD4391"/>
                </a:solidFill>
                <a:sym typeface="+mn-ea"/>
              </a:rPr>
              <a:t>金牌 </a:t>
            </a:r>
            <a:endParaRPr lang="en-US" sz="1200" b="1" spc="100" dirty="0">
              <a:solidFill>
                <a:srgbClr val="BD4391"/>
              </a:solidFill>
            </a:endParaRPr>
          </a:p>
          <a:p>
            <a:pPr algn="l" hangingPunct="0">
              <a:lnSpc>
                <a:spcPct val="150000"/>
              </a:lnSpc>
              <a:buClrTx/>
              <a:buSzTx/>
              <a:buNone/>
            </a:pPr>
            <a:r>
              <a:rPr 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CCPC2020绵阳站银牌 </a:t>
            </a:r>
            <a:endParaRPr lang="en-US" sz="12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50000"/>
              </a:lnSpc>
              <a:buClrTx/>
              <a:buSzTx/>
              <a:buNone/>
            </a:pPr>
            <a:r>
              <a:rPr 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ICPC2020上海站银牌 </a:t>
            </a:r>
            <a:endParaRPr lang="en-US" sz="12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50000"/>
              </a:lnSpc>
              <a:buClrTx/>
              <a:buSzTx/>
              <a:buNone/>
            </a:pPr>
            <a:r>
              <a:rPr lang="en-US" sz="1200" spc="1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CSP提高组一等奖</a:t>
            </a:r>
            <a:endParaRPr lang="en-US" sz="12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70CC2-820D-730C-DB01-7F6315865BF6}"/>
              </a:ext>
            </a:extLst>
          </p:cNvPr>
          <p:cNvSpPr txBox="1"/>
          <p:nvPr/>
        </p:nvSpPr>
        <p:spPr>
          <a:xfrm>
            <a:off x="9651358" y="3899283"/>
            <a:ext cx="1829395" cy="2280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  <a:sym typeface="+mn-ea"/>
              </a:rPr>
              <a:t>复旦大学</a:t>
            </a: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计算机</a:t>
            </a: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  <a:sym typeface="+mn-ea"/>
              </a:rPr>
              <a:t>专业</a:t>
            </a: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硕士</a:t>
            </a: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 </a:t>
            </a: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山东省第八届ACM</a:t>
            </a:r>
            <a:r>
              <a:rPr kumimoji="0" lang="en-US" sz="1200" b="1" i="0" u="none" strike="noStrike" kern="1200" cap="none" spc="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大学生程序设计竞赛</a:t>
            </a:r>
            <a:r>
              <a:rPr kumimoji="0" lang="en-US" sz="1200" b="1" i="0" u="none" strike="noStrike" kern="1200" cap="none" spc="100" normalizeH="0" baseline="0" noProof="0" dirty="0" err="1">
                <a:ln>
                  <a:noFill/>
                </a:ln>
                <a:solidFill>
                  <a:srgbClr val="BD4391"/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金牌</a:t>
            </a: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BD4391"/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多年算法竞赛教学经验，曾带出普及组一等奖若干，广受好评</a:t>
            </a: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  <a:sym typeface="+mn-ea"/>
              </a:rPr>
              <a:t> </a:t>
            </a: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/>
              <a:ea typeface="+mn-ea"/>
              <a:cs typeface="+mn-cs"/>
            </a:endParaRPr>
          </a:p>
        </p:txBody>
      </p:sp>
      <p:grpSp>
        <p:nvGrpSpPr>
          <p:cNvPr id="43" name="组合 1">
            <a:extLst>
              <a:ext uri="{FF2B5EF4-FFF2-40B4-BE49-F238E27FC236}">
                <a16:creationId xmlns:a16="http://schemas.microsoft.com/office/drawing/2014/main" id="{C2ABEF01-784F-4712-0B45-5A0B7714F4C6}"/>
              </a:ext>
            </a:extLst>
          </p:cNvPr>
          <p:cNvGrpSpPr/>
          <p:nvPr/>
        </p:nvGrpSpPr>
        <p:grpSpPr>
          <a:xfrm>
            <a:off x="2732886" y="3429000"/>
            <a:ext cx="2569095" cy="472813"/>
            <a:chOff x="1205" y="8192"/>
            <a:chExt cx="3871" cy="643"/>
          </a:xfrm>
        </p:grpSpPr>
        <p:sp>
          <p:nvSpPr>
            <p:cNvPr id="44" name="文本框 14">
              <a:extLst>
                <a:ext uri="{FF2B5EF4-FFF2-40B4-BE49-F238E27FC236}">
                  <a16:creationId xmlns:a16="http://schemas.microsoft.com/office/drawing/2014/main" id="{CF6C5C8D-3C1E-5B6D-D2EE-18C41969CBB6}"/>
                </a:ext>
              </a:extLst>
            </p:cNvPr>
            <p:cNvSpPr txBox="1"/>
            <p:nvPr/>
          </p:nvSpPr>
          <p:spPr>
            <a:xfrm>
              <a:off x="1205" y="8294"/>
              <a:ext cx="3871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600" b="1" spc="100" dirty="0">
                  <a:solidFill>
                    <a:srgbClr val="7030A0"/>
                  </a:solidFill>
                </a:rPr>
                <a:t>王晋欣 </a:t>
              </a:r>
              <a:r>
                <a:rPr lang="zh-CN" altLang="en-US" sz="1400" b="1" spc="100" dirty="0">
                  <a:solidFill>
                    <a:srgbClr val="7030A0"/>
                  </a:solidFill>
                </a:rPr>
                <a:t>联合创始人</a:t>
              </a:r>
              <a:endParaRPr lang="en-US" b="1" spc="100" dirty="0">
                <a:solidFill>
                  <a:srgbClr val="7030A0"/>
                </a:solidFill>
              </a:endParaRPr>
            </a:p>
          </p:txBody>
        </p:sp>
        <p:cxnSp>
          <p:nvCxnSpPr>
            <p:cNvPr id="45" name="直接连接符 16">
              <a:extLst>
                <a:ext uri="{FF2B5EF4-FFF2-40B4-BE49-F238E27FC236}">
                  <a16:creationId xmlns:a16="http://schemas.microsoft.com/office/drawing/2014/main" id="{9D43CE40-0F42-DDD0-74EB-F4F882C1A5E5}"/>
                </a:ext>
              </a:extLst>
            </p:cNvPr>
            <p:cNvCxnSpPr/>
            <p:nvPr/>
          </p:nvCxnSpPr>
          <p:spPr>
            <a:xfrm>
              <a:off x="1224" y="8192"/>
              <a:ext cx="0" cy="643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1">
            <a:extLst>
              <a:ext uri="{FF2B5EF4-FFF2-40B4-BE49-F238E27FC236}">
                <a16:creationId xmlns:a16="http://schemas.microsoft.com/office/drawing/2014/main" id="{B712459E-A74E-CDEC-AD85-45C7FCF41FF8}"/>
              </a:ext>
            </a:extLst>
          </p:cNvPr>
          <p:cNvGrpSpPr/>
          <p:nvPr/>
        </p:nvGrpSpPr>
        <p:grpSpPr>
          <a:xfrm>
            <a:off x="5181764" y="3422935"/>
            <a:ext cx="2569095" cy="472813"/>
            <a:chOff x="1205" y="8192"/>
            <a:chExt cx="3871" cy="643"/>
          </a:xfrm>
        </p:grpSpPr>
        <p:sp>
          <p:nvSpPr>
            <p:cNvPr id="47" name="文本框 14">
              <a:extLst>
                <a:ext uri="{FF2B5EF4-FFF2-40B4-BE49-F238E27FC236}">
                  <a16:creationId xmlns:a16="http://schemas.microsoft.com/office/drawing/2014/main" id="{A540AF0B-40E4-7544-C457-796F86F0198B}"/>
                </a:ext>
              </a:extLst>
            </p:cNvPr>
            <p:cNvSpPr txBox="1"/>
            <p:nvPr/>
          </p:nvSpPr>
          <p:spPr>
            <a:xfrm>
              <a:off x="1205" y="8294"/>
              <a:ext cx="3871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en-US" sz="1600" b="1" spc="100" dirty="0" err="1">
                  <a:solidFill>
                    <a:srgbClr val="7030A0"/>
                  </a:solidFill>
                </a:rPr>
                <a:t>黄老师</a:t>
              </a:r>
              <a:endParaRPr lang="en-US" b="1" spc="100" dirty="0">
                <a:solidFill>
                  <a:srgbClr val="7030A0"/>
                </a:solidFill>
              </a:endParaRPr>
            </a:p>
          </p:txBody>
        </p:sp>
        <p:cxnSp>
          <p:nvCxnSpPr>
            <p:cNvPr id="48" name="直接连接符 16">
              <a:extLst>
                <a:ext uri="{FF2B5EF4-FFF2-40B4-BE49-F238E27FC236}">
                  <a16:creationId xmlns:a16="http://schemas.microsoft.com/office/drawing/2014/main" id="{9612BFA0-E993-8047-755E-50E892BEC7DB}"/>
                </a:ext>
              </a:extLst>
            </p:cNvPr>
            <p:cNvCxnSpPr/>
            <p:nvPr/>
          </p:nvCxnSpPr>
          <p:spPr>
            <a:xfrm>
              <a:off x="1224" y="8192"/>
              <a:ext cx="0" cy="643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1">
            <a:extLst>
              <a:ext uri="{FF2B5EF4-FFF2-40B4-BE49-F238E27FC236}">
                <a16:creationId xmlns:a16="http://schemas.microsoft.com/office/drawing/2014/main" id="{2FF23FFA-5B43-ABF7-E965-8C07D51386A7}"/>
              </a:ext>
            </a:extLst>
          </p:cNvPr>
          <p:cNvGrpSpPr/>
          <p:nvPr/>
        </p:nvGrpSpPr>
        <p:grpSpPr>
          <a:xfrm>
            <a:off x="7354292" y="3424480"/>
            <a:ext cx="2569095" cy="472813"/>
            <a:chOff x="1205" y="8192"/>
            <a:chExt cx="3871" cy="643"/>
          </a:xfrm>
        </p:grpSpPr>
        <p:sp>
          <p:nvSpPr>
            <p:cNvPr id="50" name="文本框 14">
              <a:extLst>
                <a:ext uri="{FF2B5EF4-FFF2-40B4-BE49-F238E27FC236}">
                  <a16:creationId xmlns:a16="http://schemas.microsoft.com/office/drawing/2014/main" id="{C1A26376-00E3-FA82-A345-6A8499DC3796}"/>
                </a:ext>
              </a:extLst>
            </p:cNvPr>
            <p:cNvSpPr txBox="1"/>
            <p:nvPr/>
          </p:nvSpPr>
          <p:spPr>
            <a:xfrm>
              <a:off x="1205" y="8294"/>
              <a:ext cx="3871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600" b="1" spc="100" dirty="0">
                  <a:solidFill>
                    <a:srgbClr val="7030A0"/>
                  </a:solidFill>
                </a:rPr>
                <a:t>任老师</a:t>
              </a:r>
              <a:endParaRPr lang="en-US" b="1" spc="100" dirty="0">
                <a:solidFill>
                  <a:srgbClr val="7030A0"/>
                </a:solidFill>
              </a:endParaRPr>
            </a:p>
          </p:txBody>
        </p:sp>
        <p:cxnSp>
          <p:nvCxnSpPr>
            <p:cNvPr id="51" name="直接连接符 16">
              <a:extLst>
                <a:ext uri="{FF2B5EF4-FFF2-40B4-BE49-F238E27FC236}">
                  <a16:creationId xmlns:a16="http://schemas.microsoft.com/office/drawing/2014/main" id="{7BA96531-73D3-239F-0A29-946B126AC6BD}"/>
                </a:ext>
              </a:extLst>
            </p:cNvPr>
            <p:cNvCxnSpPr/>
            <p:nvPr/>
          </p:nvCxnSpPr>
          <p:spPr>
            <a:xfrm>
              <a:off x="1224" y="8192"/>
              <a:ext cx="0" cy="643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1">
            <a:extLst>
              <a:ext uri="{FF2B5EF4-FFF2-40B4-BE49-F238E27FC236}">
                <a16:creationId xmlns:a16="http://schemas.microsoft.com/office/drawing/2014/main" id="{0FCE63B7-FBE3-8AC3-AB75-AC9E57A9AD47}"/>
              </a:ext>
            </a:extLst>
          </p:cNvPr>
          <p:cNvGrpSpPr/>
          <p:nvPr/>
        </p:nvGrpSpPr>
        <p:grpSpPr>
          <a:xfrm>
            <a:off x="440142" y="3437717"/>
            <a:ext cx="2569095" cy="472813"/>
            <a:chOff x="1205" y="8192"/>
            <a:chExt cx="3871" cy="643"/>
          </a:xfrm>
        </p:grpSpPr>
        <p:sp>
          <p:nvSpPr>
            <p:cNvPr id="56" name="文本框 14">
              <a:extLst>
                <a:ext uri="{FF2B5EF4-FFF2-40B4-BE49-F238E27FC236}">
                  <a16:creationId xmlns:a16="http://schemas.microsoft.com/office/drawing/2014/main" id="{D382850A-CFE5-1CE6-3409-CB0681958243}"/>
                </a:ext>
              </a:extLst>
            </p:cNvPr>
            <p:cNvSpPr txBox="1"/>
            <p:nvPr/>
          </p:nvSpPr>
          <p:spPr>
            <a:xfrm>
              <a:off x="1205" y="8294"/>
              <a:ext cx="3871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en-US" sz="1600" b="1" spc="100" dirty="0" err="1">
                  <a:solidFill>
                    <a:srgbClr val="7030A0"/>
                  </a:solidFill>
                </a:rPr>
                <a:t>孙亮亮</a:t>
              </a:r>
              <a:r>
                <a:rPr lang="zh-CN" altLang="en-US" sz="1600" b="1" spc="100" dirty="0">
                  <a:solidFill>
                    <a:srgbClr val="7030A0"/>
                  </a:solidFill>
                </a:rPr>
                <a:t> </a:t>
              </a:r>
              <a:r>
                <a:rPr lang="zh-CN" altLang="en-US" sz="1400" b="1" spc="100" dirty="0">
                  <a:solidFill>
                    <a:srgbClr val="7030A0"/>
                  </a:solidFill>
                </a:rPr>
                <a:t>创始人</a:t>
              </a:r>
              <a:endParaRPr lang="en-US" b="1" spc="100" dirty="0">
                <a:solidFill>
                  <a:srgbClr val="7030A0"/>
                </a:solidFill>
              </a:endParaRPr>
            </a:p>
          </p:txBody>
        </p:sp>
        <p:cxnSp>
          <p:nvCxnSpPr>
            <p:cNvPr id="57" name="直接连接符 16">
              <a:extLst>
                <a:ext uri="{FF2B5EF4-FFF2-40B4-BE49-F238E27FC236}">
                  <a16:creationId xmlns:a16="http://schemas.microsoft.com/office/drawing/2014/main" id="{8AEC9D1B-E3E1-3E8F-E942-FA1D4B92C114}"/>
                </a:ext>
              </a:extLst>
            </p:cNvPr>
            <p:cNvCxnSpPr/>
            <p:nvPr/>
          </p:nvCxnSpPr>
          <p:spPr>
            <a:xfrm>
              <a:off x="1224" y="8192"/>
              <a:ext cx="0" cy="643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FE2FE3BC-F194-B097-449A-034C4BE64D9E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项目优势</a:t>
            </a:r>
          </a:p>
        </p:txBody>
      </p: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D8E755D6-FE9E-6E3D-83E0-8802609BB2DF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20" name="文本占位符 16">
            <a:extLst>
              <a:ext uri="{FF2B5EF4-FFF2-40B4-BE49-F238E27FC236}">
                <a16:creationId xmlns:a16="http://schemas.microsoft.com/office/drawing/2014/main" id="{1DAE137B-486B-86E3-9D7D-7BE5638CF53D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21" name="文本占位符 18">
            <a:extLst>
              <a:ext uri="{FF2B5EF4-FFF2-40B4-BE49-F238E27FC236}">
                <a16:creationId xmlns:a16="http://schemas.microsoft.com/office/drawing/2014/main" id="{F5674FF6-5B4C-E32F-647F-20B4632AE2D5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23" name="文本占位符 16">
            <a:extLst>
              <a:ext uri="{FF2B5EF4-FFF2-40B4-BE49-F238E27FC236}">
                <a16:creationId xmlns:a16="http://schemas.microsoft.com/office/drawing/2014/main" id="{95939F16-7807-0466-9137-D1779F0886F5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EE33FCC-856F-E9C0-DD4B-C661BCDAE760}"/>
              </a:ext>
            </a:extLst>
          </p:cNvPr>
          <p:cNvSpPr txBox="1"/>
          <p:nvPr/>
        </p:nvSpPr>
        <p:spPr>
          <a:xfrm>
            <a:off x="500380" y="812800"/>
            <a:ext cx="825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2.7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创业团队：复旦工科社科强强联合，多元团队优势互补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22AFF4-CF1A-5CA3-5FEC-32894A7D5C50}"/>
              </a:ext>
            </a:extLst>
          </p:cNvPr>
          <p:cNvSpPr txBox="1"/>
          <p:nvPr/>
        </p:nvSpPr>
        <p:spPr>
          <a:xfrm>
            <a:off x="251667" y="3263387"/>
            <a:ext cx="2297012" cy="2946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复旦大学计算机专业本科四年级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NOI</a:t>
            </a: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全国信奥</a:t>
            </a:r>
            <a:r>
              <a:rPr lang="zh-CN" altLang="en-US" sz="1400" b="1" dirty="0">
                <a:solidFill>
                  <a:srgbClr val="BD4391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银牌</a:t>
            </a:r>
            <a:endParaRPr lang="en-US" altLang="zh-CN" sz="1400" b="1" dirty="0">
              <a:solidFill>
                <a:srgbClr val="BD4391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ICPC Regional</a:t>
            </a: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金奖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复旦大学程序竞赛队学生主管教练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上海计算机学会竞赛</a:t>
            </a:r>
            <a:r>
              <a:rPr lang="zh-CN" altLang="en-US" sz="1400" b="1" dirty="0">
                <a:solidFill>
                  <a:srgbClr val="BD4391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高级教练员</a:t>
            </a:r>
            <a:endParaRPr lang="en-US" altLang="zh-CN" sz="1400" b="1" dirty="0">
              <a:solidFill>
                <a:srgbClr val="BD4391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负责产品研发、运营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</a:endParaRPr>
          </a:p>
        </p:txBody>
      </p:sp>
      <p:pic>
        <p:nvPicPr>
          <p:cNvPr id="26" name="图片 25" descr="C:\Users\lenovo\Desktop\Market Segmentation Infographics by Slidesgo\图片 21.png图片 21">
            <a:extLst>
              <a:ext uri="{FF2B5EF4-FFF2-40B4-BE49-F238E27FC236}">
                <a16:creationId xmlns:a16="http://schemas.microsoft.com/office/drawing/2014/main" id="{43FCE143-B087-A55B-18FF-CD3F6FE1D6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1212" y="1295013"/>
            <a:ext cx="839292" cy="1289369"/>
          </a:xfrm>
          <a:prstGeom prst="ellipse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33BC9229-C63B-912D-DF41-7D2E48A460FC}"/>
              </a:ext>
            </a:extLst>
          </p:cNvPr>
          <p:cNvSpPr/>
          <p:nvPr/>
        </p:nvSpPr>
        <p:spPr>
          <a:xfrm>
            <a:off x="674391" y="1206852"/>
            <a:ext cx="1492934" cy="149298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36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29" name="图片 28" descr="C:\Users\lenovo\Desktop\Market Segmentation Infographics by Slidesgo\图片 23.png图片 23">
            <a:extLst>
              <a:ext uri="{FF2B5EF4-FFF2-40B4-BE49-F238E27FC236}">
                <a16:creationId xmlns:a16="http://schemas.microsoft.com/office/drawing/2014/main" id="{4F135D14-C17C-9394-35E8-242E4F5C41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51049" y="1353901"/>
            <a:ext cx="914741" cy="1253157"/>
          </a:xfrm>
          <a:prstGeom prst="ellipse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50966AAC-D56C-2E01-F40F-171744F68DFB}"/>
              </a:ext>
            </a:extLst>
          </p:cNvPr>
          <p:cNvSpPr/>
          <p:nvPr/>
        </p:nvSpPr>
        <p:spPr>
          <a:xfrm>
            <a:off x="2961952" y="1206852"/>
            <a:ext cx="1492934" cy="149298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36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D248265-86F4-064D-5F48-10689EA8DB66}"/>
              </a:ext>
            </a:extLst>
          </p:cNvPr>
          <p:cNvSpPr txBox="1"/>
          <p:nvPr/>
        </p:nvSpPr>
        <p:spPr>
          <a:xfrm>
            <a:off x="2525546" y="3270374"/>
            <a:ext cx="2424950" cy="294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复旦大学</a:t>
            </a:r>
            <a:r>
              <a:rPr lang="en-US" altLang="zh-CN" sz="1400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计算机专业本科三年级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en-US" altLang="zh-CN" sz="1400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CCPC中国大学生程序设计竞赛</a:t>
            </a:r>
            <a:r>
              <a:rPr lang="zh-CN" altLang="en-US" sz="1400" b="1" dirty="0">
                <a:solidFill>
                  <a:srgbClr val="BD4391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铜奖</a:t>
            </a:r>
            <a:endParaRPr lang="en-US" altLang="zh-CN" sz="1400" b="1" dirty="0">
              <a:solidFill>
                <a:srgbClr val="BD4391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2021年</a:t>
            </a:r>
            <a:r>
              <a:rPr lang="zh-CN" altLang="en-US" sz="1400" b="1" dirty="0">
                <a:solidFill>
                  <a:srgbClr val="BD4391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独立为项目开发</a:t>
            </a:r>
            <a:r>
              <a:rPr lang="zh-CN" altLang="en-US" sz="1400" b="1" dirty="0">
                <a:solidFill>
                  <a:srgbClr val="BD4391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微信小程序</a:t>
            </a:r>
            <a:r>
              <a:rPr lang="en-US" altLang="zh-CN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——</a:t>
            </a:r>
            <a:r>
              <a:rPr lang="en-US" altLang="zh-CN" sz="1400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MarsOJ信奥初赛题库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</a:endParaRPr>
          </a:p>
          <a:p>
            <a:pPr>
              <a:lnSpc>
                <a:spcPts val="2500"/>
              </a:lnSpc>
            </a:pP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负责教研管理、新媒体运营</a:t>
            </a:r>
            <a:endParaRPr lang="en-US" altLang="zh-CN" sz="1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</p:txBody>
      </p:sp>
      <p:pic>
        <p:nvPicPr>
          <p:cNvPr id="33" name="图片 32" descr="C:\Users\lenovo\Desktop\Market Segmentation Infographics by Slidesgo\图片 27.png图片 27">
            <a:extLst>
              <a:ext uri="{FF2B5EF4-FFF2-40B4-BE49-F238E27FC236}">
                <a16:creationId xmlns:a16="http://schemas.microsoft.com/office/drawing/2014/main" id="{8EA5AD02-C6C9-7CBD-D226-D76656229C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80140" y="1370264"/>
            <a:ext cx="839292" cy="1174979"/>
          </a:xfrm>
          <a:prstGeom prst="ellipse">
            <a:avLst/>
          </a:prstGeom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64A5EEDF-918E-20CB-2FBC-4D869BC29E4D}"/>
              </a:ext>
            </a:extLst>
          </p:cNvPr>
          <p:cNvSpPr/>
          <p:nvPr/>
        </p:nvSpPr>
        <p:spPr>
          <a:xfrm>
            <a:off x="5553319" y="1240659"/>
            <a:ext cx="1492934" cy="149298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36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3F8C6E-5B69-FB31-D074-386DC980C042}"/>
              </a:ext>
            </a:extLst>
          </p:cNvPr>
          <p:cNvSpPr txBox="1"/>
          <p:nvPr/>
        </p:nvSpPr>
        <p:spPr>
          <a:xfrm>
            <a:off x="5092492" y="3256681"/>
            <a:ext cx="2424950" cy="294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复旦大学</a:t>
            </a:r>
            <a:r>
              <a:rPr lang="en-US" altLang="zh-CN" sz="1400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软件工程系本科二年级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rgbClr val="BD4391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全栈工程师</a:t>
            </a:r>
            <a:endParaRPr lang="en-US" altLang="zh-CN" sz="1400" b="1" dirty="0">
              <a:solidFill>
                <a:srgbClr val="BD4391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rgbClr val="BD4391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具有大型项目开发经验，熟悉多种前后端框架</a:t>
            </a:r>
            <a:endParaRPr lang="en-US" altLang="zh-CN" sz="1400" b="1" dirty="0">
              <a:solidFill>
                <a:srgbClr val="BD4391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曾</a:t>
            </a:r>
            <a:r>
              <a:rPr lang="en-US" altLang="zh-CN" sz="1400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开发一款app参与</a:t>
            </a: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“姑苏杯”软件</a:t>
            </a:r>
            <a:r>
              <a:rPr lang="en-US" altLang="zh-CN" sz="1400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竞赛并获得本科生团体</a:t>
            </a:r>
            <a:r>
              <a:rPr lang="zh-CN" altLang="en-US" sz="1400" b="1" dirty="0">
                <a:solidFill>
                  <a:srgbClr val="BD4391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第一名</a:t>
            </a:r>
            <a:endParaRPr lang="en-US" altLang="zh-CN" sz="1400" dirty="0">
              <a:solidFill>
                <a:srgbClr val="BD4391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</a:endParaRPr>
          </a:p>
          <a:p>
            <a:pPr>
              <a:lnSpc>
                <a:spcPts val="2500"/>
              </a:lnSpc>
            </a:pP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负责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产品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开发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与维护</a:t>
            </a:r>
            <a:endParaRPr lang="en-US" altLang="zh-CN" sz="1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</p:txBody>
      </p:sp>
      <p:pic>
        <p:nvPicPr>
          <p:cNvPr id="38" name="图片 37" descr="C:\Users\lenovo\Desktop\Market Segmentation Infographics by Slidesgo\图片 41(1).png图片 41(1)">
            <a:extLst>
              <a:ext uri="{FF2B5EF4-FFF2-40B4-BE49-F238E27FC236}">
                <a16:creationId xmlns:a16="http://schemas.microsoft.com/office/drawing/2014/main" id="{56D9B6BB-E84D-2B89-1008-3E3DC3D128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04154" y="1426190"/>
            <a:ext cx="1017024" cy="1134035"/>
          </a:xfrm>
          <a:prstGeom prst="ellipse">
            <a:avLst/>
          </a:prstGeom>
        </p:spPr>
      </p:pic>
      <p:sp>
        <p:nvSpPr>
          <p:cNvPr id="39" name="椭圆 38">
            <a:extLst>
              <a:ext uri="{FF2B5EF4-FFF2-40B4-BE49-F238E27FC236}">
                <a16:creationId xmlns:a16="http://schemas.microsoft.com/office/drawing/2014/main" id="{2CA0AFE3-31DB-BC8A-3711-345C157CFB0A}"/>
              </a:ext>
            </a:extLst>
          </p:cNvPr>
          <p:cNvSpPr/>
          <p:nvPr/>
        </p:nvSpPr>
        <p:spPr>
          <a:xfrm>
            <a:off x="7966539" y="1165523"/>
            <a:ext cx="1492673" cy="162615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36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4BBC6CA-A568-4259-8022-10EEF4B3DEA6}"/>
              </a:ext>
            </a:extLst>
          </p:cNvPr>
          <p:cNvSpPr txBox="1"/>
          <p:nvPr/>
        </p:nvSpPr>
        <p:spPr>
          <a:xfrm>
            <a:off x="7500240" y="3244648"/>
            <a:ext cx="2424853" cy="294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复旦大学</a:t>
            </a:r>
            <a:r>
              <a:rPr sz="1400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管理学院市场营销系</a:t>
            </a:r>
            <a:r>
              <a:rPr lang="zh-CN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本科三年级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rgbClr val="BD4391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多家上市企业营销咨询部门实习</a:t>
            </a:r>
            <a:endParaRPr lang="en-US" altLang="zh-CN" sz="1400" b="1" dirty="0">
              <a:solidFill>
                <a:srgbClr val="BD4391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sz="1400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头部咨询公司企业管理咨询</a:t>
            </a: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、</a:t>
            </a:r>
            <a:r>
              <a:rPr sz="1400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头部互联网公司出海电商</a:t>
            </a: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实习经历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>
              <a:lnSpc>
                <a:spcPts val="2500"/>
              </a:lnSpc>
            </a:pPr>
            <a:r>
              <a:rPr sz="1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负责MarsOJ产品营销策略搭建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1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消费者市场调研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C7C598C-3377-41C1-E579-C2CA02F64DE9}"/>
              </a:ext>
            </a:extLst>
          </p:cNvPr>
          <p:cNvGrpSpPr/>
          <p:nvPr/>
        </p:nvGrpSpPr>
        <p:grpSpPr>
          <a:xfrm>
            <a:off x="10245886" y="1128130"/>
            <a:ext cx="1492673" cy="1650430"/>
            <a:chOff x="1033188" y="1527496"/>
            <a:chExt cx="1553117" cy="1717262"/>
          </a:xfrm>
        </p:grpSpPr>
        <p:pic>
          <p:nvPicPr>
            <p:cNvPr id="43" name="图片 42" descr="C:\Users\lenovo\Desktop\Market Segmentation Infographics by Slidesgo\图片 40(1).png图片 40(1)">
              <a:extLst>
                <a:ext uri="{FF2B5EF4-FFF2-40B4-BE49-F238E27FC236}">
                  <a16:creationId xmlns:a16="http://schemas.microsoft.com/office/drawing/2014/main" id="{7B948044-398C-30FD-2DD6-5C7D97276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93937" y="1837626"/>
              <a:ext cx="831618" cy="1163885"/>
            </a:xfrm>
            <a:prstGeom prst="ellipse">
              <a:avLst/>
            </a:prstGeom>
          </p:spPr>
        </p:pic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C4F6653A-C5D5-FD0E-7AC7-A094E8115C6E}"/>
                </a:ext>
              </a:extLst>
            </p:cNvPr>
            <p:cNvSpPr/>
            <p:nvPr/>
          </p:nvSpPr>
          <p:spPr>
            <a:xfrm>
              <a:off x="1033188" y="1527496"/>
              <a:ext cx="1553117" cy="1717262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36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7149F18C-21D5-7D2D-1BFD-F5BEADAF70A8}"/>
              </a:ext>
            </a:extLst>
          </p:cNvPr>
          <p:cNvSpPr txBox="1"/>
          <p:nvPr/>
        </p:nvSpPr>
        <p:spPr>
          <a:xfrm>
            <a:off x="9963193" y="3270374"/>
            <a:ext cx="2139527" cy="294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复旦大学</a:t>
            </a:r>
            <a:r>
              <a:rPr sz="1400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经济学院世界经济系</a:t>
            </a:r>
            <a:r>
              <a:rPr lang="zh-CN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本科</a:t>
            </a:r>
            <a:r>
              <a:rPr sz="1400" dirty="0" err="1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三年级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在</a:t>
            </a:r>
            <a:r>
              <a: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头部券商</a:t>
            </a:r>
            <a:r>
              <a:rPr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机构进行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3</a:t>
            </a:r>
            <a:r>
              <a:rPr sz="140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charset="0"/>
                <a:sym typeface="+mn-ea"/>
              </a:rPr>
              <a:t>份实习</a:t>
            </a:r>
            <a:endParaRPr lang="en-US" altLang="zh-CN" sz="1400" dirty="0">
              <a:solidFill>
                <a:schemeClr val="tx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charset="0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rgbClr val="BD4391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参与撰写5份深度报告，完成4份数据库的搭建和更新工作</a:t>
            </a:r>
            <a:endParaRPr lang="en-US" altLang="zh-CN" sz="1400" b="1" dirty="0">
              <a:solidFill>
                <a:srgbClr val="BD4391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ts val="2500"/>
              </a:lnSpc>
              <a:buFont typeface="Wingdings" panose="05000000000000000000" pitchFamily="2" charset="2"/>
              <a:buChar char="p"/>
            </a:pPr>
            <a:endParaRPr sz="1400" b="1" dirty="0">
              <a:solidFill>
                <a:srgbClr val="BD4391"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sz="14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负责财务分析和市场调研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7" name="组合 1">
            <a:extLst>
              <a:ext uri="{FF2B5EF4-FFF2-40B4-BE49-F238E27FC236}">
                <a16:creationId xmlns:a16="http://schemas.microsoft.com/office/drawing/2014/main" id="{C86874F3-D7D2-4B2F-A1CA-6440840F17D0}"/>
              </a:ext>
            </a:extLst>
          </p:cNvPr>
          <p:cNvGrpSpPr/>
          <p:nvPr/>
        </p:nvGrpSpPr>
        <p:grpSpPr>
          <a:xfrm>
            <a:off x="355702" y="2758431"/>
            <a:ext cx="2569095" cy="472813"/>
            <a:chOff x="1205" y="8192"/>
            <a:chExt cx="3871" cy="643"/>
          </a:xfrm>
        </p:grpSpPr>
        <p:sp>
          <p:nvSpPr>
            <p:cNvPr id="46" name="文本框 14">
              <a:extLst>
                <a:ext uri="{FF2B5EF4-FFF2-40B4-BE49-F238E27FC236}">
                  <a16:creationId xmlns:a16="http://schemas.microsoft.com/office/drawing/2014/main" id="{84FF0707-2276-4E88-9F52-B51F5CB30165}"/>
                </a:ext>
              </a:extLst>
            </p:cNvPr>
            <p:cNvSpPr txBox="1"/>
            <p:nvPr/>
          </p:nvSpPr>
          <p:spPr>
            <a:xfrm>
              <a:off x="1205" y="8294"/>
              <a:ext cx="3871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en-US" sz="1600" b="1" spc="100" dirty="0" err="1">
                  <a:solidFill>
                    <a:srgbClr val="7030A0"/>
                  </a:solidFill>
                </a:rPr>
                <a:t>孙亮亮</a:t>
              </a:r>
              <a:r>
                <a:rPr lang="zh-CN" altLang="en-US" sz="1600" b="1" spc="100" dirty="0">
                  <a:solidFill>
                    <a:srgbClr val="7030A0"/>
                  </a:solidFill>
                </a:rPr>
                <a:t> </a:t>
              </a:r>
              <a:r>
                <a:rPr lang="zh-CN" altLang="en-US" sz="1400" b="1" spc="100" dirty="0">
                  <a:solidFill>
                    <a:srgbClr val="7030A0"/>
                  </a:solidFill>
                </a:rPr>
                <a:t>创始人 </a:t>
              </a:r>
              <a:r>
                <a:rPr lang="en-US" altLang="zh-CN" sz="1400" b="1" spc="100" dirty="0">
                  <a:solidFill>
                    <a:srgbClr val="7030A0"/>
                  </a:solidFill>
                </a:rPr>
                <a:t>CEO</a:t>
              </a:r>
              <a:endParaRPr lang="en-US" b="1" spc="100" dirty="0">
                <a:solidFill>
                  <a:srgbClr val="7030A0"/>
                </a:solidFill>
              </a:endParaRPr>
            </a:p>
          </p:txBody>
        </p:sp>
        <p:cxnSp>
          <p:nvCxnSpPr>
            <p:cNvPr id="47" name="直接连接符 16">
              <a:extLst>
                <a:ext uri="{FF2B5EF4-FFF2-40B4-BE49-F238E27FC236}">
                  <a16:creationId xmlns:a16="http://schemas.microsoft.com/office/drawing/2014/main" id="{E3E4AA1B-F99B-4BE3-902A-6B20DC13BD3C}"/>
                </a:ext>
              </a:extLst>
            </p:cNvPr>
            <p:cNvCxnSpPr/>
            <p:nvPr/>
          </p:nvCxnSpPr>
          <p:spPr>
            <a:xfrm>
              <a:off x="1224" y="8192"/>
              <a:ext cx="0" cy="643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1">
            <a:extLst>
              <a:ext uri="{FF2B5EF4-FFF2-40B4-BE49-F238E27FC236}">
                <a16:creationId xmlns:a16="http://schemas.microsoft.com/office/drawing/2014/main" id="{00D9F2CC-F18D-4587-AB32-0099A965A820}"/>
              </a:ext>
            </a:extLst>
          </p:cNvPr>
          <p:cNvGrpSpPr/>
          <p:nvPr/>
        </p:nvGrpSpPr>
        <p:grpSpPr>
          <a:xfrm>
            <a:off x="2611342" y="2760524"/>
            <a:ext cx="2569095" cy="472813"/>
            <a:chOff x="1205" y="8192"/>
            <a:chExt cx="3871" cy="643"/>
          </a:xfrm>
        </p:grpSpPr>
        <p:sp>
          <p:nvSpPr>
            <p:cNvPr id="49" name="文本框 14">
              <a:extLst>
                <a:ext uri="{FF2B5EF4-FFF2-40B4-BE49-F238E27FC236}">
                  <a16:creationId xmlns:a16="http://schemas.microsoft.com/office/drawing/2014/main" id="{B9A2D3EB-7910-4E2D-BB7D-F15F6CD061C7}"/>
                </a:ext>
              </a:extLst>
            </p:cNvPr>
            <p:cNvSpPr txBox="1"/>
            <p:nvPr/>
          </p:nvSpPr>
          <p:spPr>
            <a:xfrm>
              <a:off x="1205" y="8294"/>
              <a:ext cx="3871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600" b="1" spc="100" dirty="0">
                  <a:solidFill>
                    <a:srgbClr val="7030A0"/>
                  </a:solidFill>
                </a:rPr>
                <a:t>王晋欣 联合</a:t>
              </a:r>
              <a:r>
                <a:rPr lang="zh-CN" altLang="en-US" sz="1400" b="1" spc="100" dirty="0">
                  <a:solidFill>
                    <a:srgbClr val="7030A0"/>
                  </a:solidFill>
                </a:rPr>
                <a:t>创始人 </a:t>
              </a:r>
              <a:r>
                <a:rPr lang="en-US" altLang="zh-CN" sz="1400" b="1" spc="100" dirty="0">
                  <a:solidFill>
                    <a:srgbClr val="7030A0"/>
                  </a:solidFill>
                </a:rPr>
                <a:t>COO</a:t>
              </a:r>
              <a:endParaRPr lang="en-US" b="1" spc="100" dirty="0">
                <a:solidFill>
                  <a:srgbClr val="7030A0"/>
                </a:solidFill>
              </a:endParaRPr>
            </a:p>
          </p:txBody>
        </p:sp>
        <p:cxnSp>
          <p:nvCxnSpPr>
            <p:cNvPr id="50" name="直接连接符 16">
              <a:extLst>
                <a:ext uri="{FF2B5EF4-FFF2-40B4-BE49-F238E27FC236}">
                  <a16:creationId xmlns:a16="http://schemas.microsoft.com/office/drawing/2014/main" id="{E7C3C5E6-87AD-4320-8DE8-5B4A04A12E26}"/>
                </a:ext>
              </a:extLst>
            </p:cNvPr>
            <p:cNvCxnSpPr/>
            <p:nvPr/>
          </p:nvCxnSpPr>
          <p:spPr>
            <a:xfrm>
              <a:off x="1224" y="8192"/>
              <a:ext cx="0" cy="643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1">
            <a:extLst>
              <a:ext uri="{FF2B5EF4-FFF2-40B4-BE49-F238E27FC236}">
                <a16:creationId xmlns:a16="http://schemas.microsoft.com/office/drawing/2014/main" id="{25D99317-4900-444C-8DF1-E9C7297625FD}"/>
              </a:ext>
            </a:extLst>
          </p:cNvPr>
          <p:cNvGrpSpPr/>
          <p:nvPr/>
        </p:nvGrpSpPr>
        <p:grpSpPr>
          <a:xfrm>
            <a:off x="5226857" y="2764447"/>
            <a:ext cx="2569095" cy="472813"/>
            <a:chOff x="1205" y="8192"/>
            <a:chExt cx="3871" cy="643"/>
          </a:xfrm>
        </p:grpSpPr>
        <p:sp>
          <p:nvSpPr>
            <p:cNvPr id="52" name="文本框 14">
              <a:extLst>
                <a:ext uri="{FF2B5EF4-FFF2-40B4-BE49-F238E27FC236}">
                  <a16:creationId xmlns:a16="http://schemas.microsoft.com/office/drawing/2014/main" id="{AAA53616-5430-494F-AC3B-B6C7D7D0BF08}"/>
                </a:ext>
              </a:extLst>
            </p:cNvPr>
            <p:cNvSpPr txBox="1"/>
            <p:nvPr/>
          </p:nvSpPr>
          <p:spPr>
            <a:xfrm>
              <a:off x="1205" y="8294"/>
              <a:ext cx="3871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600" b="1" spc="100" dirty="0">
                  <a:solidFill>
                    <a:srgbClr val="7030A0"/>
                  </a:solidFill>
                </a:rPr>
                <a:t>严洪钧</a:t>
              </a:r>
              <a:r>
                <a:rPr lang="zh-CN" altLang="en-US" sz="1400" b="1" spc="100" dirty="0">
                  <a:solidFill>
                    <a:srgbClr val="7030A0"/>
                  </a:solidFill>
                </a:rPr>
                <a:t> </a:t>
              </a:r>
              <a:r>
                <a:rPr lang="en-US" altLang="zh-CN" sz="1400" b="1" spc="100" dirty="0">
                  <a:solidFill>
                    <a:srgbClr val="7030A0"/>
                  </a:solidFill>
                </a:rPr>
                <a:t>CTO</a:t>
              </a:r>
              <a:endParaRPr lang="en-US" b="1" spc="100" dirty="0">
                <a:solidFill>
                  <a:srgbClr val="7030A0"/>
                </a:solidFill>
              </a:endParaRPr>
            </a:p>
          </p:txBody>
        </p:sp>
        <p:cxnSp>
          <p:nvCxnSpPr>
            <p:cNvPr id="53" name="直接连接符 16">
              <a:extLst>
                <a:ext uri="{FF2B5EF4-FFF2-40B4-BE49-F238E27FC236}">
                  <a16:creationId xmlns:a16="http://schemas.microsoft.com/office/drawing/2014/main" id="{94628210-3BC4-4D5B-9CDC-E3C86486ABDA}"/>
                </a:ext>
              </a:extLst>
            </p:cNvPr>
            <p:cNvCxnSpPr/>
            <p:nvPr/>
          </p:nvCxnSpPr>
          <p:spPr>
            <a:xfrm>
              <a:off x="1224" y="8192"/>
              <a:ext cx="0" cy="643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1">
            <a:extLst>
              <a:ext uri="{FF2B5EF4-FFF2-40B4-BE49-F238E27FC236}">
                <a16:creationId xmlns:a16="http://schemas.microsoft.com/office/drawing/2014/main" id="{EB40EF8C-8102-4095-A083-32BB80136F03}"/>
              </a:ext>
            </a:extLst>
          </p:cNvPr>
          <p:cNvGrpSpPr/>
          <p:nvPr/>
        </p:nvGrpSpPr>
        <p:grpSpPr>
          <a:xfrm>
            <a:off x="7600110" y="2758431"/>
            <a:ext cx="2569095" cy="472813"/>
            <a:chOff x="1205" y="8192"/>
            <a:chExt cx="3871" cy="643"/>
          </a:xfrm>
        </p:grpSpPr>
        <p:sp>
          <p:nvSpPr>
            <p:cNvPr id="55" name="文本框 14">
              <a:extLst>
                <a:ext uri="{FF2B5EF4-FFF2-40B4-BE49-F238E27FC236}">
                  <a16:creationId xmlns:a16="http://schemas.microsoft.com/office/drawing/2014/main" id="{E577BCAB-2777-4F12-9785-B4F0E996F8FD}"/>
                </a:ext>
              </a:extLst>
            </p:cNvPr>
            <p:cNvSpPr txBox="1"/>
            <p:nvPr/>
          </p:nvSpPr>
          <p:spPr>
            <a:xfrm>
              <a:off x="1205" y="8294"/>
              <a:ext cx="3871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600" b="1" spc="100" dirty="0">
                  <a:solidFill>
                    <a:srgbClr val="7030A0"/>
                  </a:solidFill>
                </a:rPr>
                <a:t>张沐</a:t>
              </a:r>
              <a:r>
                <a:rPr lang="zh-CN" altLang="en-US" sz="1400" b="1" spc="100" dirty="0">
                  <a:solidFill>
                    <a:srgbClr val="7030A0"/>
                  </a:solidFill>
                </a:rPr>
                <a:t> </a:t>
              </a:r>
              <a:r>
                <a:rPr lang="en-US" altLang="zh-CN" sz="1400" b="1" spc="100" dirty="0">
                  <a:solidFill>
                    <a:srgbClr val="7030A0"/>
                  </a:solidFill>
                </a:rPr>
                <a:t>CMO</a:t>
              </a:r>
              <a:endParaRPr lang="en-US" b="1" spc="100" dirty="0">
                <a:solidFill>
                  <a:srgbClr val="7030A0"/>
                </a:solidFill>
              </a:endParaRPr>
            </a:p>
          </p:txBody>
        </p:sp>
        <p:cxnSp>
          <p:nvCxnSpPr>
            <p:cNvPr id="56" name="直接连接符 16">
              <a:extLst>
                <a:ext uri="{FF2B5EF4-FFF2-40B4-BE49-F238E27FC236}">
                  <a16:creationId xmlns:a16="http://schemas.microsoft.com/office/drawing/2014/main" id="{20CEDE86-912D-4904-A48E-5690B771A970}"/>
                </a:ext>
              </a:extLst>
            </p:cNvPr>
            <p:cNvCxnSpPr/>
            <p:nvPr/>
          </p:nvCxnSpPr>
          <p:spPr>
            <a:xfrm>
              <a:off x="1224" y="8192"/>
              <a:ext cx="0" cy="643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1">
            <a:extLst>
              <a:ext uri="{FF2B5EF4-FFF2-40B4-BE49-F238E27FC236}">
                <a16:creationId xmlns:a16="http://schemas.microsoft.com/office/drawing/2014/main" id="{3155B43D-309A-4C4D-9D3F-42CC9DDC881D}"/>
              </a:ext>
            </a:extLst>
          </p:cNvPr>
          <p:cNvGrpSpPr/>
          <p:nvPr/>
        </p:nvGrpSpPr>
        <p:grpSpPr>
          <a:xfrm>
            <a:off x="10073827" y="2758430"/>
            <a:ext cx="2569095" cy="472813"/>
            <a:chOff x="1205" y="8192"/>
            <a:chExt cx="3871" cy="643"/>
          </a:xfrm>
        </p:grpSpPr>
        <p:sp>
          <p:nvSpPr>
            <p:cNvPr id="58" name="文本框 14">
              <a:extLst>
                <a:ext uri="{FF2B5EF4-FFF2-40B4-BE49-F238E27FC236}">
                  <a16:creationId xmlns:a16="http://schemas.microsoft.com/office/drawing/2014/main" id="{90E38F29-2944-41B7-A373-837AB6EFE285}"/>
                </a:ext>
              </a:extLst>
            </p:cNvPr>
            <p:cNvSpPr txBox="1"/>
            <p:nvPr/>
          </p:nvSpPr>
          <p:spPr>
            <a:xfrm>
              <a:off x="1205" y="8294"/>
              <a:ext cx="3871" cy="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hangingPunct="0">
                <a:lnSpc>
                  <a:spcPct val="120000"/>
                </a:lnSpc>
              </a:pPr>
              <a:r>
                <a:rPr lang="zh-CN" altLang="en-US" sz="1400" b="1" spc="100" dirty="0">
                  <a:solidFill>
                    <a:srgbClr val="7030A0"/>
                  </a:solidFill>
                </a:rPr>
                <a:t>王江楠 </a:t>
              </a:r>
              <a:r>
                <a:rPr lang="en-US" altLang="zh-CN" sz="1400" b="1" spc="100" dirty="0">
                  <a:solidFill>
                    <a:srgbClr val="7030A0"/>
                  </a:solidFill>
                </a:rPr>
                <a:t>CFO</a:t>
              </a:r>
              <a:endParaRPr lang="en-US" b="1" spc="100" dirty="0">
                <a:solidFill>
                  <a:srgbClr val="7030A0"/>
                </a:solidFill>
              </a:endParaRPr>
            </a:p>
          </p:txBody>
        </p:sp>
        <p:cxnSp>
          <p:nvCxnSpPr>
            <p:cNvPr id="59" name="直接连接符 16">
              <a:extLst>
                <a:ext uri="{FF2B5EF4-FFF2-40B4-BE49-F238E27FC236}">
                  <a16:creationId xmlns:a16="http://schemas.microsoft.com/office/drawing/2014/main" id="{B95AE58F-4425-4482-AE2B-F21CBC639217}"/>
                </a:ext>
              </a:extLst>
            </p:cNvPr>
            <p:cNvCxnSpPr/>
            <p:nvPr/>
          </p:nvCxnSpPr>
          <p:spPr>
            <a:xfrm>
              <a:off x="1224" y="8192"/>
              <a:ext cx="0" cy="643"/>
            </a:xfrm>
            <a:prstGeom prst="line">
              <a:avLst/>
            </a:prstGeom>
            <a:ln w="50800">
              <a:solidFill>
                <a:schemeClr val="accent1">
                  <a:lumMod val="75000"/>
                  <a:alpha val="8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CF5C13C5-220F-14E5-05F7-0BA253768CAC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项目优势</a:t>
            </a:r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AED69DC-3370-3AFD-92CD-A504731C9869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13" name="文本占位符 16">
            <a:extLst>
              <a:ext uri="{FF2B5EF4-FFF2-40B4-BE49-F238E27FC236}">
                <a16:creationId xmlns:a16="http://schemas.microsoft.com/office/drawing/2014/main" id="{DE1C6F0B-A276-3782-C489-2F30A5904A29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14" name="文本占位符 18">
            <a:extLst>
              <a:ext uri="{FF2B5EF4-FFF2-40B4-BE49-F238E27FC236}">
                <a16:creationId xmlns:a16="http://schemas.microsoft.com/office/drawing/2014/main" id="{C466D22A-F918-DC13-97E3-F334FFDEF3A7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664DDC66-5580-5C52-5B87-00CD63F4E8B3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extLst>
      <p:ext uri="{BB962C8B-B14F-4D97-AF65-F5344CB8AC3E}">
        <p14:creationId xmlns:p14="http://schemas.microsoft.com/office/powerpoint/2010/main" val="255160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00379" y="812800"/>
            <a:ext cx="1150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增长逻辑：以优质教学起步，打造高端教育品牌，实现稳定发展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515035" y="5604066"/>
            <a:ext cx="9250081" cy="581333"/>
            <a:chOff x="633590" y="3320341"/>
            <a:chExt cx="4946170" cy="2336709"/>
          </a:xfrm>
        </p:grpSpPr>
        <p:sp>
          <p:nvSpPr>
            <p:cNvPr id="22" name="Dividing Line"/>
            <p:cNvSpPr/>
            <p:nvPr/>
          </p:nvSpPr>
          <p:spPr>
            <a:xfrm>
              <a:off x="633673" y="3320341"/>
              <a:ext cx="4946087" cy="0"/>
            </a:xfrm>
            <a:prstGeom prst="line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" name="Dividing Line"/>
            <p:cNvSpPr/>
            <p:nvPr>
              <p:custDataLst>
                <p:tags r:id="rId2"/>
              </p:custDataLst>
            </p:nvPr>
          </p:nvSpPr>
          <p:spPr>
            <a:xfrm>
              <a:off x="633590" y="5657050"/>
              <a:ext cx="4946087" cy="0"/>
            </a:xfrm>
            <a:prstGeom prst="line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2032000" y="2751593"/>
            <a:ext cx="2524760" cy="2152087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6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246458326"/>
              </p:ext>
            </p:extLst>
          </p:nvPr>
        </p:nvGraphicFramePr>
        <p:xfrm>
          <a:off x="1823439" y="1190471"/>
          <a:ext cx="9522691" cy="1496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707340" y="2341691"/>
            <a:ext cx="124609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9A37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b="1" dirty="0">
                <a:solidFill>
                  <a:srgbClr val="9A37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精研发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61080" y="2341691"/>
            <a:ext cx="1246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A858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b="1" dirty="0">
                <a:solidFill>
                  <a:srgbClr val="A858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聚用户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414820" y="2341691"/>
            <a:ext cx="1246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B97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b="1" dirty="0">
                <a:solidFill>
                  <a:srgbClr val="B97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树品牌</a:t>
            </a:r>
          </a:p>
        </p:txBody>
      </p:sp>
      <p:sp>
        <p:nvSpPr>
          <p:cNvPr id="29" name="矩形 28"/>
          <p:cNvSpPr/>
          <p:nvPr/>
        </p:nvSpPr>
        <p:spPr>
          <a:xfrm>
            <a:off x="4833620" y="2751593"/>
            <a:ext cx="2524760" cy="2152087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635240" y="2751593"/>
            <a:ext cx="2524760" cy="2152087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6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9623" y="2823303"/>
            <a:ext cx="1335741" cy="200866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526068" y="2823303"/>
            <a:ext cx="1335741" cy="200866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23" y="4222377"/>
            <a:ext cx="1335741" cy="5417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2118" y="3738282"/>
            <a:ext cx="1276733" cy="13780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92896" y="2823303"/>
            <a:ext cx="1119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854324" y="2821525"/>
            <a:ext cx="1119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9695" y="3091298"/>
            <a:ext cx="12755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黑体" panose="02010609060101010101" pitchFamily="49" charset="-122"/>
                <a:ea typeface="黑体" panose="02010609060101010101" pitchFamily="49" charset="-122"/>
              </a:rPr>
              <a:t>全国青少年数量增加</a:t>
            </a:r>
            <a:endParaRPr lang="en-US" altLang="zh-CN" sz="105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05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05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素质教育全面发展</a:t>
            </a:r>
            <a:endParaRPr lang="en-US" altLang="zh-CN" sz="12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计算机算法思维训练需求强烈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495994" y="3195805"/>
            <a:ext cx="14055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黑体" panose="02010609060101010101" pitchFamily="49" charset="-122"/>
                <a:ea typeface="黑体" panose="02010609060101010101" pitchFamily="49" charset="-122"/>
              </a:rPr>
              <a:t>中学</a:t>
            </a:r>
            <a:r>
              <a:rPr lang="en-US" altLang="zh-CN" sz="105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1050" dirty="0">
                <a:latin typeface="黑体" panose="02010609060101010101" pitchFamily="49" charset="-122"/>
                <a:ea typeface="黑体" panose="02010609060101010101" pitchFamily="49" charset="-122"/>
              </a:rPr>
              <a:t>教育机构</a:t>
            </a:r>
            <a:endParaRPr lang="en-US" altLang="zh-CN" sz="105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05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师资、教研、运营</a:t>
            </a:r>
            <a:endParaRPr lang="en-US" altLang="zh-CN" sz="12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收益刚需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3795" y="5260522"/>
            <a:ext cx="202828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从课堂教学到全真训练</a:t>
            </a: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828985" y="5253991"/>
            <a:ext cx="2132314" cy="3059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从教学质量到机构收益</a:t>
            </a: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311283" y="2866486"/>
            <a:ext cx="1206224" cy="117781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880400" y="3586310"/>
            <a:ext cx="1206224" cy="117781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728672" y="3577346"/>
            <a:ext cx="1206224" cy="117781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516499" y="3159551"/>
            <a:ext cx="1001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BD439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MarsOJ</a:t>
            </a:r>
            <a:endParaRPr lang="zh-CN" altLang="en-US" sz="1600" b="1" dirty="0">
              <a:solidFill>
                <a:srgbClr val="BD439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835322" y="3928861"/>
            <a:ext cx="93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2B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运营服务品牌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9050610" y="3928861"/>
            <a:ext cx="93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2C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信奥教育品牌</a:t>
            </a:r>
          </a:p>
        </p:txBody>
      </p:sp>
      <p:sp>
        <p:nvSpPr>
          <p:cNvPr id="37" name="箭头: 下 36"/>
          <p:cNvSpPr/>
          <p:nvPr/>
        </p:nvSpPr>
        <p:spPr>
          <a:xfrm>
            <a:off x="3115085" y="5041584"/>
            <a:ext cx="358589" cy="222424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下 57"/>
          <p:cNvSpPr/>
          <p:nvPr/>
        </p:nvSpPr>
        <p:spPr>
          <a:xfrm>
            <a:off x="5916636" y="5041584"/>
            <a:ext cx="358589" cy="222424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下 58"/>
          <p:cNvSpPr/>
          <p:nvPr/>
        </p:nvSpPr>
        <p:spPr>
          <a:xfrm>
            <a:off x="8755881" y="5041656"/>
            <a:ext cx="358589" cy="222424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37546" y="2966755"/>
            <a:ext cx="675536" cy="583677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4963364" y="2993466"/>
            <a:ext cx="154888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微信公众号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小程序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视频号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987643" y="3660624"/>
            <a:ext cx="214842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OI-Contest 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全真模拟赛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657177" y="5309805"/>
            <a:ext cx="997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377818" y="2893106"/>
            <a:ext cx="185068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天梯闯关式培训系统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2195857" y="3835687"/>
            <a:ext cx="2103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：与培训机构合作，解决线下培训机构师资问题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532058" y="5747602"/>
            <a:ext cx="1571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课程平台使用费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4730822" y="5759387"/>
            <a:ext cx="252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课程平台使用费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连锁服务费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7461180" y="5756228"/>
            <a:ext cx="3741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端课程使用费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连锁服务费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品牌授权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01D167-7DA6-1DDE-4561-01B4F6D8A02B}"/>
              </a:ext>
            </a:extLst>
          </p:cNvPr>
          <p:cNvGrpSpPr/>
          <p:nvPr/>
        </p:nvGrpSpPr>
        <p:grpSpPr>
          <a:xfrm>
            <a:off x="4876801" y="1623155"/>
            <a:ext cx="2438400" cy="640876"/>
            <a:chOff x="2844799" y="480657"/>
            <a:chExt cx="2438400" cy="640876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E75F1C1-58DA-9297-2C9C-17D7E4D40580}"/>
                </a:ext>
              </a:extLst>
            </p:cNvPr>
            <p:cNvSpPr/>
            <p:nvPr/>
          </p:nvSpPr>
          <p:spPr>
            <a:xfrm>
              <a:off x="2844799" y="480657"/>
              <a:ext cx="2438400" cy="64087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56" name="Rectangle: Rounded Corners 4">
              <a:extLst>
                <a:ext uri="{FF2B5EF4-FFF2-40B4-BE49-F238E27FC236}">
                  <a16:creationId xmlns:a16="http://schemas.microsoft.com/office/drawing/2014/main" id="{7DF7E782-9DB9-93AF-56A6-F569297F7F00}"/>
                </a:ext>
              </a:extLst>
            </p:cNvPr>
            <p:cNvSpPr txBox="1"/>
            <p:nvPr/>
          </p:nvSpPr>
          <p:spPr>
            <a:xfrm>
              <a:off x="2876084" y="511942"/>
              <a:ext cx="2375830" cy="5783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一站式运营中台（</a:t>
              </a:r>
              <a:r>
                <a:rPr lang="en-US" altLang="zh-CN" sz="1400" b="1" kern="120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OMO</a:t>
              </a:r>
              <a:r>
                <a:rPr lang="zh-CN" altLang="en-US" sz="1400" b="1" kern="120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）</a:t>
              </a:r>
              <a:endParaRPr lang="zh-CN" altLang="en-US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2E9BBBC-F29F-DCA9-EF8F-9BD6EE07D58A}"/>
              </a:ext>
            </a:extLst>
          </p:cNvPr>
          <p:cNvGrpSpPr/>
          <p:nvPr/>
        </p:nvGrpSpPr>
        <p:grpSpPr>
          <a:xfrm>
            <a:off x="7704173" y="1623407"/>
            <a:ext cx="2438400" cy="640876"/>
            <a:chOff x="4267200" y="480657"/>
            <a:chExt cx="2438400" cy="640876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16718F5A-DFE0-8D5F-AEE4-BD677056BD6E}"/>
                </a:ext>
              </a:extLst>
            </p:cNvPr>
            <p:cNvSpPr/>
            <p:nvPr/>
          </p:nvSpPr>
          <p:spPr>
            <a:xfrm>
              <a:off x="4267200" y="480657"/>
              <a:ext cx="2438400" cy="64087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72" name="Rectangle: Rounded Corners 4">
              <a:extLst>
                <a:ext uri="{FF2B5EF4-FFF2-40B4-BE49-F238E27FC236}">
                  <a16:creationId xmlns:a16="http://schemas.microsoft.com/office/drawing/2014/main" id="{EB8A2ABE-D1CB-6D51-560A-0938DF9BB82B}"/>
                </a:ext>
              </a:extLst>
            </p:cNvPr>
            <p:cNvSpPr txBox="1"/>
            <p:nvPr/>
          </p:nvSpPr>
          <p:spPr>
            <a:xfrm>
              <a:off x="4298485" y="511942"/>
              <a:ext cx="2375830" cy="5783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400" b="1" kern="12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MarsOJ</a:t>
              </a: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品牌打造（</a:t>
              </a:r>
              <a:r>
                <a:rPr lang="en-US" altLang="zh-CN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IP</a:t>
              </a: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）</a:t>
              </a:r>
              <a:endParaRPr lang="en-US" altLang="zh-CN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FFD3B08-F46C-FD94-8E87-082D42A00E38}"/>
              </a:ext>
            </a:extLst>
          </p:cNvPr>
          <p:cNvGrpSpPr/>
          <p:nvPr/>
        </p:nvGrpSpPr>
        <p:grpSpPr>
          <a:xfrm>
            <a:off x="2028286" y="1614840"/>
            <a:ext cx="2438400" cy="640876"/>
            <a:chOff x="0" y="471012"/>
            <a:chExt cx="2438400" cy="640876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F85A554C-3DB8-B262-AF1A-2547E5253D57}"/>
                </a:ext>
              </a:extLst>
            </p:cNvPr>
            <p:cNvSpPr/>
            <p:nvPr/>
          </p:nvSpPr>
          <p:spPr>
            <a:xfrm>
              <a:off x="0" y="471012"/>
              <a:ext cx="2438400" cy="64087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Rectangle: Rounded Corners 4">
              <a:extLst>
                <a:ext uri="{FF2B5EF4-FFF2-40B4-BE49-F238E27FC236}">
                  <a16:creationId xmlns:a16="http://schemas.microsoft.com/office/drawing/2014/main" id="{AF1885BB-5C12-01C5-298A-4FF8E7D22A22}"/>
                </a:ext>
              </a:extLst>
            </p:cNvPr>
            <p:cNvSpPr txBox="1"/>
            <p:nvPr/>
          </p:nvSpPr>
          <p:spPr>
            <a:xfrm>
              <a:off x="31285" y="502297"/>
              <a:ext cx="2375830" cy="5783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教学模式（</a:t>
              </a:r>
              <a:r>
                <a:rPr lang="en-US" altLang="zh-CN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B2B</a:t>
              </a: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sz="6500" kern="1200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91FFAFB-5D36-361B-B083-5477FA1371E0}"/>
              </a:ext>
            </a:extLst>
          </p:cNvPr>
          <p:cNvSpPr txBox="1"/>
          <p:nvPr/>
        </p:nvSpPr>
        <p:spPr>
          <a:xfrm>
            <a:off x="2168704" y="3412406"/>
            <a:ext cx="2297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线上：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完善培训体系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0F9CFE-547C-8FBC-A05A-92EFDCE77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2811" y="4000624"/>
            <a:ext cx="1397145" cy="7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8ACB96-6BEB-AECA-FDF4-2D194AF3E95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011" y="3982561"/>
            <a:ext cx="812800" cy="812800"/>
          </a:xfrm>
          <a:prstGeom prst="rect">
            <a:avLst/>
          </a:prstGeom>
        </p:spPr>
      </p:pic>
      <p:sp>
        <p:nvSpPr>
          <p:cNvPr id="5" name="左右箭头 4">
            <a:extLst>
              <a:ext uri="{FF2B5EF4-FFF2-40B4-BE49-F238E27FC236}">
                <a16:creationId xmlns:a16="http://schemas.microsoft.com/office/drawing/2014/main" id="{72163EB9-9613-2C31-EA6E-6926BB357303}"/>
              </a:ext>
            </a:extLst>
          </p:cNvPr>
          <p:cNvSpPr/>
          <p:nvPr/>
        </p:nvSpPr>
        <p:spPr>
          <a:xfrm>
            <a:off x="1737822" y="3738282"/>
            <a:ext cx="253906" cy="1095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左右箭头 59">
            <a:extLst>
              <a:ext uri="{FF2B5EF4-FFF2-40B4-BE49-F238E27FC236}">
                <a16:creationId xmlns:a16="http://schemas.microsoft.com/office/drawing/2014/main" id="{3D7D870C-44EE-7482-CED9-0D31BC242159}"/>
              </a:ext>
            </a:extLst>
          </p:cNvPr>
          <p:cNvSpPr/>
          <p:nvPr/>
        </p:nvSpPr>
        <p:spPr>
          <a:xfrm>
            <a:off x="10225332" y="3714953"/>
            <a:ext cx="253906" cy="1095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7">
            <a:extLst>
              <a:ext uri="{FF2B5EF4-FFF2-40B4-BE49-F238E27FC236}">
                <a16:creationId xmlns:a16="http://schemas.microsoft.com/office/drawing/2014/main" id="{10A57E65-E0A7-2B03-771E-381505122FB7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7FE8DACD-5C98-2B7F-3AB8-8EA61B0D62D4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11" name="文本占位符 16">
            <a:extLst>
              <a:ext uri="{FF2B5EF4-FFF2-40B4-BE49-F238E27FC236}">
                <a16:creationId xmlns:a16="http://schemas.microsoft.com/office/drawing/2014/main" id="{33DBD9A7-0566-5ED5-A65F-9FE0C2654337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商业模式</a:t>
            </a:r>
          </a:p>
        </p:txBody>
      </p:sp>
      <p:sp>
        <p:nvSpPr>
          <p:cNvPr id="12" name="文本占位符 18">
            <a:extLst>
              <a:ext uri="{FF2B5EF4-FFF2-40B4-BE49-F238E27FC236}">
                <a16:creationId xmlns:a16="http://schemas.microsoft.com/office/drawing/2014/main" id="{5A944258-C19A-E980-52E6-A6D7A9046C80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14" name="文本占位符 16">
            <a:extLst>
              <a:ext uri="{FF2B5EF4-FFF2-40B4-BE49-F238E27FC236}">
                <a16:creationId xmlns:a16="http://schemas.microsoft.com/office/drawing/2014/main" id="{E59F4C98-64CE-583B-6C07-FAE1A9E1DB5E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00380" y="812800"/>
            <a:ext cx="1147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竞品分析：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MarsOJ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平台全方面超越头部少儿编程机构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470883" y="3870962"/>
            <a:ext cx="5293798" cy="2185666"/>
            <a:chOff x="7723" y="4491"/>
            <a:chExt cx="12227" cy="3956"/>
          </a:xfrm>
        </p:grpSpPr>
        <p:grpSp>
          <p:nvGrpSpPr>
            <p:cNvPr id="21" name="组合 20"/>
            <p:cNvGrpSpPr/>
            <p:nvPr/>
          </p:nvGrpSpPr>
          <p:grpSpPr>
            <a:xfrm>
              <a:off x="7723" y="4491"/>
              <a:ext cx="10869" cy="3956"/>
              <a:chOff x="633590" y="3320341"/>
              <a:chExt cx="4946170" cy="2336709"/>
            </a:xfrm>
          </p:grpSpPr>
          <p:sp>
            <p:nvSpPr>
              <p:cNvPr id="24" name="Dividing Line"/>
              <p:cNvSpPr/>
              <p:nvPr/>
            </p:nvSpPr>
            <p:spPr>
              <a:xfrm>
                <a:off x="633673" y="3320341"/>
                <a:ext cx="4946087" cy="0"/>
              </a:xfrm>
              <a:prstGeom prst="line">
                <a:avLst/>
              </a:prstGeom>
              <a:ln w="28575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" name="Dividing Line"/>
              <p:cNvSpPr/>
              <p:nvPr>
                <p:custDataLst>
                  <p:tags r:id="rId4"/>
                </p:custDataLst>
              </p:nvPr>
            </p:nvSpPr>
            <p:spPr>
              <a:xfrm>
                <a:off x="633590" y="5657050"/>
                <a:ext cx="4946087" cy="0"/>
              </a:xfrm>
              <a:prstGeom prst="line">
                <a:avLst/>
              </a:prstGeom>
              <a:ln w="28575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22" name="文本框 21"/>
            <p:cNvSpPr txBox="1"/>
            <p:nvPr>
              <p:custDataLst>
                <p:tags r:id="rId3"/>
              </p:custDataLst>
            </p:nvPr>
          </p:nvSpPr>
          <p:spPr>
            <a:xfrm>
              <a:off x="9470" y="4724"/>
              <a:ext cx="10480" cy="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b="1" dirty="0" err="1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MarsOJ</a:t>
              </a:r>
              <a:r>
                <a:rPr lang="zh-CN" altLang="en-US" sz="1400" b="1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获奖学员数量远超同类机构</a:t>
              </a:r>
            </a:p>
          </p:txBody>
        </p:sp>
      </p:grpSp>
      <p:sp>
        <p:nvSpPr>
          <p:cNvPr id="23" name="矩形 25">
            <a:extLst>
              <a:ext uri="{FF2B5EF4-FFF2-40B4-BE49-F238E27FC236}">
                <a16:creationId xmlns:a16="http://schemas.microsoft.com/office/drawing/2014/main" id="{C337126D-EA8D-08E6-31FA-36AF3055003A}"/>
              </a:ext>
            </a:extLst>
          </p:cNvPr>
          <p:cNvSpPr/>
          <p:nvPr/>
        </p:nvSpPr>
        <p:spPr>
          <a:xfrm>
            <a:off x="465455" y="1369696"/>
            <a:ext cx="4711065" cy="2417286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500" b="1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师资：</a:t>
            </a:r>
            <a:r>
              <a:rPr lang="en-US" altLang="zh-CN" sz="1500" spc="150" dirty="0" err="1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MarsOJ</a:t>
            </a:r>
            <a:r>
              <a:rPr lang="zh-CN" altLang="en-US" sz="15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师资均为国内</a:t>
            </a:r>
            <a:r>
              <a:rPr lang="en-US" altLang="zh-CN" sz="1500" b="1" spc="15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985</a:t>
            </a:r>
            <a:r>
              <a:rPr lang="zh-CN" altLang="en-US" sz="1500" b="1" spc="15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高校毕业生</a:t>
            </a:r>
            <a:r>
              <a:rPr lang="zh-CN" altLang="en-US" sz="15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，均获得过</a:t>
            </a:r>
            <a:r>
              <a:rPr lang="zh-CN" altLang="en-US" sz="1500" b="1" spc="15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竞赛奖项</a:t>
            </a:r>
            <a:r>
              <a:rPr lang="zh-CN" altLang="en-US" sz="15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或拥有</a:t>
            </a:r>
            <a:r>
              <a:rPr lang="zh-CN" altLang="en-US" sz="1500" b="1" spc="15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竞赛背景</a:t>
            </a:r>
            <a:r>
              <a:rPr lang="zh-CN" altLang="en-US" sz="15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15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500" b="1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价格：</a:t>
            </a:r>
            <a:r>
              <a:rPr lang="en-US" altLang="zh-CN" sz="1500" spc="15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MarsOJ</a:t>
            </a:r>
            <a:r>
              <a:rPr lang="zh-CN" altLang="en-US" sz="15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课程价格优惠，</a:t>
            </a:r>
            <a:r>
              <a:rPr lang="zh-CN" altLang="en-US" sz="1500" b="1" spc="15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性价比</a:t>
            </a:r>
            <a:r>
              <a:rPr lang="zh-CN" altLang="en-US" sz="15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远高于头部少儿编程机构；</a:t>
            </a:r>
            <a:endParaRPr lang="en-US" altLang="zh-CN" sz="1500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500" b="1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课程体系：</a:t>
            </a:r>
            <a:r>
              <a:rPr lang="en-US" altLang="zh-CN" sz="1500" spc="150" dirty="0" err="1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MarsOJ</a:t>
            </a:r>
            <a:r>
              <a:rPr lang="zh-CN" altLang="en-US" sz="15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</a:t>
            </a:r>
            <a:r>
              <a:rPr lang="zh-CN" altLang="en-US" sz="15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完善的学员</a:t>
            </a:r>
            <a:r>
              <a:rPr lang="zh-CN" altLang="en-US" sz="1500" b="1" spc="15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成长路径</a:t>
            </a:r>
            <a:r>
              <a:rPr lang="zh-CN" altLang="en-US" sz="15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1500" b="1" spc="15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创新性天梯系统</a:t>
            </a:r>
            <a:r>
              <a:rPr lang="zh-CN" altLang="en-US" sz="15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500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500" b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学员成绩</a:t>
            </a:r>
            <a:r>
              <a:rPr lang="zh-CN" altLang="en-US" sz="15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500" spc="150" dirty="0" err="1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MarsOJ</a:t>
            </a:r>
            <a:r>
              <a:rPr lang="zh-CN" altLang="en-US" sz="15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学员</a:t>
            </a:r>
            <a:r>
              <a:rPr lang="zh-CN" altLang="en-US" sz="1500" b="1" spc="150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获奖数量</a:t>
            </a:r>
            <a:r>
              <a:rPr lang="zh-CN" altLang="en-US" sz="15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远超同类机构</a:t>
            </a:r>
            <a:endParaRPr lang="en-US" altLang="zh-CN" sz="15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9" name="表格 26">
            <a:extLst>
              <a:ext uri="{FF2B5EF4-FFF2-40B4-BE49-F238E27FC236}">
                <a16:creationId xmlns:a16="http://schemas.microsoft.com/office/drawing/2014/main" id="{82B7F06A-2920-C7D8-E19A-F5BA0B9F3DA2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5290213"/>
              </p:ext>
            </p:extLst>
          </p:nvPr>
        </p:nvGraphicFramePr>
        <p:xfrm>
          <a:off x="5334000" y="1402081"/>
          <a:ext cx="6350636" cy="4657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3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00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5352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2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维度</a:t>
                      </a:r>
                      <a:endParaRPr lang="zh-CN" sz="1400" b="1" spc="12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63500" marB="635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993A3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2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编程猫</a:t>
                      </a:r>
                      <a:endParaRPr lang="zh-CN" sz="1400" b="1" spc="12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63500" marB="635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993A3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2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核桃编程</a:t>
                      </a:r>
                      <a:endParaRPr lang="zh-CN" sz="1400" b="1" spc="12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63500" marB="635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993A3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2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童程童美</a:t>
                      </a:r>
                      <a:endParaRPr lang="zh-CN" sz="1400" b="1" spc="12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63500" marB="635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993A3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b="1" spc="12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MarsOJ</a:t>
                      </a:r>
                      <a:endParaRPr lang="zh-CN" sz="1600" b="1" spc="12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63500" marB="635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A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173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1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授课教师</a:t>
                      </a:r>
                      <a:endParaRPr lang="en-US" altLang="en-US" sz="1050" b="1" spc="6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63500" marB="635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大专、普通本科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大专、普通本科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大专、普通本科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清北复交高等院校毕业生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139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1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教研团队</a:t>
                      </a:r>
                      <a:endParaRPr lang="en-US" altLang="en-US" sz="1050" b="1" spc="6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63500" marB="635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均无算法竞赛背景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均无算法竞赛背景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均无算法竞赛背景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kern="1200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国内顶尖</a:t>
                      </a:r>
                      <a:r>
                        <a:rPr lang="en-US" altLang="zh-CN" sz="1400" b="1" kern="1200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985</a:t>
                      </a:r>
                      <a:r>
                        <a:rPr lang="zh-CN" altLang="en-US" sz="1400" b="1" kern="1200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高校</a:t>
                      </a:r>
                      <a:r>
                        <a:rPr lang="en-US" altLang="zh-CN" sz="1400" b="1" kern="1200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ICPC</a:t>
                      </a:r>
                      <a:r>
                        <a:rPr lang="zh-CN" altLang="en-US" sz="1400" b="1" kern="1200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（亚洲大学生程序设计竞赛）、</a:t>
                      </a:r>
                      <a:r>
                        <a:rPr lang="en-US" altLang="zh-CN" sz="1400" b="1" kern="1200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NOI</a:t>
                      </a:r>
                      <a:r>
                        <a:rPr lang="zh-CN" altLang="en-US" sz="1400" b="1" kern="1200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（全国信息学奥林匹克竞赛）金银牌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86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1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课程形式</a:t>
                      </a:r>
                      <a:endParaRPr lang="en-US" altLang="en-US" sz="1050" b="1" spc="6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63500" marB="635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</a:t>
                      </a:r>
                      <a:r>
                        <a:rPr lang="en-US" altLang="zh-CN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1v1</a:t>
                      </a:r>
                      <a:endParaRPr lang="zh-CN" altLang="en-US" sz="1050" spc="6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线上录播课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</a:t>
                      </a:r>
                      <a:r>
                        <a:rPr lang="en-US" altLang="zh-CN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慕课平台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86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1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endParaRPr lang="en-US" altLang="en-US" sz="1050" b="1" spc="6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63500" marB="635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136/</a:t>
                      </a: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课时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次课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250/</a:t>
                      </a: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课时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1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30-40</a:t>
                      </a:r>
                      <a:r>
                        <a:rPr lang="zh-CN" altLang="en-US" sz="1400" b="1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1400" b="1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b="1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次课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7139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1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课程体系</a:t>
                      </a:r>
                      <a:endParaRPr lang="en-US" altLang="en-US" sz="1050" b="1" spc="6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63500" marB="635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无系统性讲解；学生没有分层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片段知识点拼凑，无完善成长路径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6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课程体系断层，无完善成长路径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天梯系统</a:t>
                      </a:r>
                      <a:r>
                        <a:rPr lang="en-US" altLang="zh-CN" sz="1400" b="1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400" b="1" spc="6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完善成长路径</a:t>
                      </a:r>
                    </a:p>
                  </a:txBody>
                  <a:tcPr marL="107950" marR="10795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rgbClr val="FAE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" name="图表 1">
            <a:extLst>
              <a:ext uri="{FF2B5EF4-FFF2-40B4-BE49-F238E27FC236}">
                <a16:creationId xmlns:a16="http://schemas.microsoft.com/office/drawing/2014/main" id="{4B2212FC-9631-2AA6-4A5C-90B521232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178488"/>
              </p:ext>
            </p:extLst>
          </p:nvPr>
        </p:nvGraphicFramePr>
        <p:xfrm>
          <a:off x="500380" y="4408877"/>
          <a:ext cx="3405011" cy="1699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DB10980-61CC-E1F3-23AD-7FA2794A6E48}"/>
              </a:ext>
            </a:extLst>
          </p:cNvPr>
          <p:cNvSpPr txBox="1"/>
          <p:nvPr/>
        </p:nvSpPr>
        <p:spPr>
          <a:xfrm>
            <a:off x="3905391" y="4408877"/>
            <a:ext cx="142860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7030A0"/>
                </a:solidFill>
              </a:rPr>
              <a:t>15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</a:p>
          <a:p>
            <a:r>
              <a:rPr kumimoji="1" lang="en-US" altLang="zh-CN" sz="1050" dirty="0" err="1"/>
              <a:t>MarsOJ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VS</a:t>
            </a:r>
            <a:r>
              <a:rPr kumimoji="1" lang="zh-CN" altLang="en-US" sz="1050" dirty="0"/>
              <a:t> 童程童美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1EC4CA-79AC-B1AD-BDB0-849CE877FE0D}"/>
              </a:ext>
            </a:extLst>
          </p:cNvPr>
          <p:cNvSpPr txBox="1"/>
          <p:nvPr/>
        </p:nvSpPr>
        <p:spPr>
          <a:xfrm>
            <a:off x="3905390" y="5070481"/>
            <a:ext cx="142860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7030A0"/>
                </a:solidFill>
              </a:rPr>
              <a:t>135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</a:p>
          <a:p>
            <a:r>
              <a:rPr kumimoji="1" lang="en-US" altLang="zh-CN" sz="1050" dirty="0" err="1"/>
              <a:t>MarsOJ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VS</a:t>
            </a:r>
            <a:r>
              <a:rPr kumimoji="1" lang="zh-CN" altLang="en-US" sz="1050" dirty="0"/>
              <a:t> 编程猫</a:t>
            </a:r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029B15D4-872C-1A9E-0EC5-1DE34F739A7E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13" name="文本占位符 13">
            <a:extLst>
              <a:ext uri="{FF2B5EF4-FFF2-40B4-BE49-F238E27FC236}">
                <a16:creationId xmlns:a16="http://schemas.microsoft.com/office/drawing/2014/main" id="{126E3F9E-7A1E-1F85-69BA-BFB6B14C11C4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14" name="文本占位符 16">
            <a:extLst>
              <a:ext uri="{FF2B5EF4-FFF2-40B4-BE49-F238E27FC236}">
                <a16:creationId xmlns:a16="http://schemas.microsoft.com/office/drawing/2014/main" id="{384AEB52-97AB-2A0C-8667-26A10818A023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商业模式</a:t>
            </a:r>
          </a:p>
        </p:txBody>
      </p:sp>
      <p:sp>
        <p:nvSpPr>
          <p:cNvPr id="15" name="文本占位符 18">
            <a:extLst>
              <a:ext uri="{FF2B5EF4-FFF2-40B4-BE49-F238E27FC236}">
                <a16:creationId xmlns:a16="http://schemas.microsoft.com/office/drawing/2014/main" id="{C6A4ABD6-911F-8D96-C25D-9913237EE6BF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D2E15794-6EEB-1C0C-8246-60CB924233B6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715" imgH="5715" progId="TCLayout.ActiveDocument.1">
                  <p:embed/>
                </p:oleObj>
              </mc:Choice>
              <mc:Fallback>
                <p:oleObj name="think-cell Slide" r:id="rId4" imgW="5715" imgH="5715" progId="TCLayout.ActiveDocument.1">
                  <p:embed/>
                  <p:pic>
                    <p:nvPicPr>
                      <p:cNvPr id="0" name="Object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>
            <a:off x="1867025" y="2587974"/>
            <a:ext cx="1421758" cy="31398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308246" y="2588369"/>
            <a:ext cx="1261759" cy="293231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0380" y="2596083"/>
            <a:ext cx="5496560" cy="3416320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7" name="文本框 26"/>
          <p:cNvSpPr txBox="1"/>
          <p:nvPr/>
        </p:nvSpPr>
        <p:spPr>
          <a:xfrm>
            <a:off x="500379" y="812800"/>
            <a:ext cx="10588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发展战略：</a:t>
            </a:r>
            <a:r>
              <a:rPr 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MarsOJ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多渠道驱动教育市场，差异化定价策略逐渐渗透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32247" y="1398332"/>
            <a:ext cx="11527842" cy="4880402"/>
            <a:chOff x="722" y="2343"/>
            <a:chExt cx="11879" cy="7686"/>
          </a:xfrm>
        </p:grpSpPr>
        <p:sp>
          <p:nvSpPr>
            <p:cNvPr id="3" name="矩形 2"/>
            <p:cNvSpPr/>
            <p:nvPr/>
          </p:nvSpPr>
          <p:spPr>
            <a:xfrm>
              <a:off x="722" y="2343"/>
              <a:ext cx="5925" cy="7686"/>
            </a:xfrm>
            <a:prstGeom prst="rect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39" y="3058"/>
              <a:ext cx="4344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线上线下双轮驱动 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培养高粘性用户群体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064" y="2367"/>
              <a:ext cx="332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gradFill>
                    <a:gsLst>
                      <a:gs pos="82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76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</a:rPr>
                <a:t>渠道营销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3490" y="4066"/>
              <a:ext cx="563" cy="0"/>
            </a:xfrm>
            <a:prstGeom prst="line">
              <a:avLst/>
            </a:prstGeom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6827" y="2343"/>
              <a:ext cx="5774" cy="7680"/>
            </a:xfrm>
            <a:prstGeom prst="rect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009" y="3068"/>
              <a:ext cx="3328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ToB+ToC</a:t>
              </a:r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差异化定价策略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持续提高行业影响力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816" y="2367"/>
              <a:ext cx="332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gradFill>
                    <a:gsLst>
                      <a:gs pos="82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76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</a:rPr>
                <a:t>战略定价</a:t>
              </a: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9318" y="4066"/>
              <a:ext cx="563" cy="0"/>
            </a:xfrm>
            <a:prstGeom prst="line">
              <a:avLst/>
            </a:prstGeom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7267" y="4312"/>
              <a:ext cx="4712" cy="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 algn="just" hangingPunct="0">
                <a:lnSpc>
                  <a:spcPct val="150000"/>
                </a:lnSpc>
                <a:buFont typeface="Wingdings" panose="05000000000000000000" charset="0"/>
                <a:buChar char="Ø"/>
              </a:pPr>
              <a:endPara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1858" y="2607048"/>
            <a:ext cx="2547891" cy="2501079"/>
            <a:chOff x="366943" y="1264277"/>
            <a:chExt cx="3160009" cy="2694718"/>
          </a:xfrm>
        </p:grpSpPr>
        <p:sp>
          <p:nvSpPr>
            <p:cNvPr id="25" name="文本框 72"/>
            <p:cNvSpPr txBox="1"/>
            <p:nvPr/>
          </p:nvSpPr>
          <p:spPr>
            <a:xfrm>
              <a:off x="395446" y="1770400"/>
              <a:ext cx="3117656" cy="218859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36"/>
            <p:cNvSpPr/>
            <p:nvPr/>
          </p:nvSpPr>
          <p:spPr>
            <a:xfrm>
              <a:off x="366943" y="1418479"/>
              <a:ext cx="3160009" cy="352114"/>
            </a:xfrm>
            <a:prstGeom prst="rect">
              <a:avLst/>
            </a:prstGeom>
            <a:solidFill>
              <a:srgbClr val="59237F"/>
            </a:solidFill>
            <a:ln w="190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127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36000" tIns="36000" rIns="36000" bIns="36000" rtlCol="0" anchor="ctr">
              <a:normAutofit fontScale="92500" lnSpcReduction="20000"/>
            </a:bodyPr>
            <a:lstStyle/>
            <a:p>
              <a:pPr algn="ctr"/>
              <a:endPara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18"/>
            <p:cNvGrpSpPr/>
            <p:nvPr/>
          </p:nvGrpSpPr>
          <p:grpSpPr>
            <a:xfrm>
              <a:off x="2892965" y="2023546"/>
              <a:ext cx="397839" cy="1510546"/>
              <a:chOff x="3223964" y="2333286"/>
              <a:chExt cx="397839" cy="1510546"/>
            </a:xfrm>
          </p:grpSpPr>
          <p:pic>
            <p:nvPicPr>
              <p:cNvPr id="29" name="图形 4" descr="校舍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46882" y="2853667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30" name="图形 12" descr="用户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41291" y="3463320"/>
                <a:ext cx="380512" cy="380512"/>
              </a:xfrm>
              <a:prstGeom prst="rect">
                <a:avLst/>
              </a:prstGeom>
            </p:spPr>
          </p:pic>
          <p:pic>
            <p:nvPicPr>
              <p:cNvPr id="31" name="图形 17" descr="教室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223964" y="2333286"/>
                <a:ext cx="380513" cy="380513"/>
              </a:xfrm>
              <a:prstGeom prst="rect">
                <a:avLst/>
              </a:prstGeom>
            </p:spPr>
          </p:pic>
        </p:grpSp>
        <p:sp>
          <p:nvSpPr>
            <p:cNvPr id="26" name="文本框 66"/>
            <p:cNvSpPr txBox="1"/>
            <p:nvPr/>
          </p:nvSpPr>
          <p:spPr>
            <a:xfrm>
              <a:off x="1274302" y="1264277"/>
              <a:ext cx="1323518" cy="538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线下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iṣļídé"/>
            <p:cNvSpPr txBox="1"/>
            <p:nvPr/>
          </p:nvSpPr>
          <p:spPr>
            <a:xfrm>
              <a:off x="441608" y="1795111"/>
              <a:ext cx="2374926" cy="2011671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）学校双师课堂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50000"/>
                </a:lnSpc>
              </a:pP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）机构使用平台授课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50000"/>
                </a:lnSpc>
              </a:pP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）算法集训夏令营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29894" y="2612690"/>
            <a:ext cx="2574408" cy="2495440"/>
            <a:chOff x="346600" y="4137284"/>
            <a:chExt cx="3140828" cy="2683255"/>
          </a:xfrm>
        </p:grpSpPr>
        <p:sp>
          <p:nvSpPr>
            <p:cNvPr id="34" name="文本框 74"/>
            <p:cNvSpPr txBox="1"/>
            <p:nvPr/>
          </p:nvSpPr>
          <p:spPr>
            <a:xfrm>
              <a:off x="346600" y="4636328"/>
              <a:ext cx="3090029" cy="2184211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7"/>
            <p:cNvSpPr/>
            <p:nvPr/>
          </p:nvSpPr>
          <p:spPr>
            <a:xfrm>
              <a:off x="346600" y="4274280"/>
              <a:ext cx="3100505" cy="362048"/>
            </a:xfrm>
            <a:prstGeom prst="rect">
              <a:avLst/>
            </a:prstGeom>
            <a:solidFill>
              <a:srgbClr val="56227C"/>
            </a:solidFill>
            <a:ln w="190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127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36000" tIns="36000" rIns="36000" bIns="36000" rtlCol="0" anchor="ctr">
              <a:normAutofit fontScale="92500" lnSpcReduction="10000"/>
            </a:bodyPr>
            <a:lstStyle/>
            <a:p>
              <a:pPr algn="ctr"/>
              <a:endParaRPr kumimoji="1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îslîḋè"/>
            <p:cNvSpPr txBox="1"/>
            <p:nvPr/>
          </p:nvSpPr>
          <p:spPr>
            <a:xfrm>
              <a:off x="924268" y="4137284"/>
              <a:ext cx="1985491" cy="53722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65"/>
            <p:cNvSpPr txBox="1"/>
            <p:nvPr/>
          </p:nvSpPr>
          <p:spPr>
            <a:xfrm>
              <a:off x="419839" y="4686825"/>
              <a:ext cx="3067589" cy="173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）自媒体运营积累私域流量</a:t>
              </a:r>
            </a:p>
            <a:p>
              <a:pPr>
                <a:lnSpc>
                  <a:spcPct val="250000"/>
                </a:lnSpc>
              </a:pP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）线上社区维护高粘性社群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50000"/>
                </a:lnSpc>
              </a:pP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）定期科普，扩大普及度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62060" y="5159031"/>
            <a:ext cx="5259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通过线上慕课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直播引流并建构完整生态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结合线下与学校、机构合作以及功能店设置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打造本地化的获客能力，聚合流量资源并实现转化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71285" y="2596083"/>
            <a:ext cx="4785192" cy="16406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40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044320"/>
              </p:ext>
            </p:extLst>
          </p:nvPr>
        </p:nvGraphicFramePr>
        <p:xfrm>
          <a:off x="6377794" y="2607049"/>
          <a:ext cx="5481960" cy="2283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991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ToB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ToC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96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83418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导入期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开放系统区域注册权限，试合作，合同净值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万元，合作商家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1-2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直播：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80-130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元每小时，一年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录播：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40-60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元每小时，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0.5h/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92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83418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成熟期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稳定长期合作，合同净值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20-30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万元，合作商家预计达到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50+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，总规模达千万级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收取会员费用，全国价格统一，提供增值服务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8" name="组合 64"/>
          <p:cNvGrpSpPr/>
          <p:nvPr/>
        </p:nvGrpSpPr>
        <p:grpSpPr>
          <a:xfrm>
            <a:off x="6586135" y="5231311"/>
            <a:ext cx="4943805" cy="686435"/>
            <a:chOff x="7450040" y="6907549"/>
            <a:chExt cx="4943805" cy="686435"/>
          </a:xfrm>
        </p:grpSpPr>
        <p:sp>
          <p:nvSpPr>
            <p:cNvPr id="49" name="object 19"/>
            <p:cNvSpPr/>
            <p:nvPr/>
          </p:nvSpPr>
          <p:spPr>
            <a:xfrm>
              <a:off x="10542245" y="7002037"/>
              <a:ext cx="1751610" cy="449580"/>
            </a:xfrm>
            <a:custGeom>
              <a:avLst/>
              <a:gdLst/>
              <a:ahLst/>
              <a:cxnLst/>
              <a:rect l="l" t="t" r="r" b="b"/>
              <a:pathLst>
                <a:path w="1582420" h="449580">
                  <a:moveTo>
                    <a:pt x="1357122" y="0"/>
                  </a:moveTo>
                  <a:lnTo>
                    <a:pt x="0" y="0"/>
                  </a:lnTo>
                  <a:lnTo>
                    <a:pt x="0" y="449579"/>
                  </a:lnTo>
                  <a:lnTo>
                    <a:pt x="1357122" y="449579"/>
                  </a:lnTo>
                  <a:lnTo>
                    <a:pt x="1581912" y="224789"/>
                  </a:lnTo>
                  <a:lnTo>
                    <a:pt x="13571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bject 20"/>
            <p:cNvSpPr/>
            <p:nvPr/>
          </p:nvSpPr>
          <p:spPr>
            <a:xfrm>
              <a:off x="10542245" y="7002037"/>
              <a:ext cx="1751610" cy="449580"/>
            </a:xfrm>
            <a:custGeom>
              <a:avLst/>
              <a:gdLst/>
              <a:ahLst/>
              <a:cxnLst/>
              <a:rect l="l" t="t" r="r" b="b"/>
              <a:pathLst>
                <a:path w="1582420" h="449580">
                  <a:moveTo>
                    <a:pt x="0" y="0"/>
                  </a:moveTo>
                  <a:lnTo>
                    <a:pt x="1357122" y="0"/>
                  </a:lnTo>
                  <a:lnTo>
                    <a:pt x="1581912" y="224789"/>
                  </a:lnTo>
                  <a:lnTo>
                    <a:pt x="1357122" y="449579"/>
                  </a:lnTo>
                  <a:lnTo>
                    <a:pt x="0" y="449579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5C5C5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bject 21"/>
            <p:cNvSpPr/>
            <p:nvPr/>
          </p:nvSpPr>
          <p:spPr>
            <a:xfrm>
              <a:off x="10540558" y="6907549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307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bject 22"/>
            <p:cNvSpPr/>
            <p:nvPr/>
          </p:nvSpPr>
          <p:spPr>
            <a:xfrm>
              <a:off x="8991944" y="7002037"/>
              <a:ext cx="1597676" cy="449580"/>
            </a:xfrm>
            <a:custGeom>
              <a:avLst/>
              <a:gdLst/>
              <a:ahLst/>
              <a:cxnLst/>
              <a:rect l="l" t="t" r="r" b="b"/>
              <a:pathLst>
                <a:path w="1443354" h="449580">
                  <a:moveTo>
                    <a:pt x="1218437" y="0"/>
                  </a:moveTo>
                  <a:lnTo>
                    <a:pt x="0" y="0"/>
                  </a:lnTo>
                  <a:lnTo>
                    <a:pt x="0" y="449579"/>
                  </a:lnTo>
                  <a:lnTo>
                    <a:pt x="1218437" y="449579"/>
                  </a:lnTo>
                  <a:lnTo>
                    <a:pt x="1443227" y="224789"/>
                  </a:lnTo>
                  <a:lnTo>
                    <a:pt x="1218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bject 23"/>
            <p:cNvSpPr/>
            <p:nvPr/>
          </p:nvSpPr>
          <p:spPr>
            <a:xfrm>
              <a:off x="8991944" y="7002037"/>
              <a:ext cx="1597676" cy="449580"/>
            </a:xfrm>
            <a:custGeom>
              <a:avLst/>
              <a:gdLst/>
              <a:ahLst/>
              <a:cxnLst/>
              <a:rect l="l" t="t" r="r" b="b"/>
              <a:pathLst>
                <a:path w="1443354" h="449580">
                  <a:moveTo>
                    <a:pt x="0" y="0"/>
                  </a:moveTo>
                  <a:lnTo>
                    <a:pt x="1218437" y="0"/>
                  </a:lnTo>
                  <a:lnTo>
                    <a:pt x="1443227" y="224789"/>
                  </a:lnTo>
                  <a:lnTo>
                    <a:pt x="1218437" y="449579"/>
                  </a:lnTo>
                  <a:lnTo>
                    <a:pt x="0" y="449579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5C5C5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bject 24"/>
            <p:cNvSpPr/>
            <p:nvPr/>
          </p:nvSpPr>
          <p:spPr>
            <a:xfrm>
              <a:off x="8981822" y="6907549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307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bject 64"/>
            <p:cNvSpPr txBox="1"/>
            <p:nvPr/>
          </p:nvSpPr>
          <p:spPr>
            <a:xfrm>
              <a:off x="9151238" y="7003852"/>
              <a:ext cx="1221996" cy="44435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spc="-2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具体实施</a:t>
              </a:r>
              <a:r>
                <a:rPr kumimoji="0" lang="zh-CN" altLang="en-US" sz="1400" b="0" i="0" u="none" strike="noStrike" kern="1200" cap="none" spc="-2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优惠策略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endParaRPr>
            </a:p>
          </p:txBody>
        </p:sp>
        <p:sp>
          <p:nvSpPr>
            <p:cNvPr id="56" name="object 66"/>
            <p:cNvSpPr/>
            <p:nvPr/>
          </p:nvSpPr>
          <p:spPr>
            <a:xfrm>
              <a:off x="7460870" y="7002037"/>
              <a:ext cx="1612900" cy="449580"/>
            </a:xfrm>
            <a:custGeom>
              <a:avLst/>
              <a:gdLst/>
              <a:ahLst/>
              <a:cxnLst/>
              <a:rect l="l" t="t" r="r" b="b"/>
              <a:pathLst>
                <a:path w="1612900" h="449580">
                  <a:moveTo>
                    <a:pt x="1387602" y="0"/>
                  </a:moveTo>
                  <a:lnTo>
                    <a:pt x="0" y="0"/>
                  </a:lnTo>
                  <a:lnTo>
                    <a:pt x="0" y="449579"/>
                  </a:lnTo>
                  <a:lnTo>
                    <a:pt x="1387602" y="449579"/>
                  </a:lnTo>
                  <a:lnTo>
                    <a:pt x="1612392" y="224789"/>
                  </a:lnTo>
                  <a:lnTo>
                    <a:pt x="1387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bject 67"/>
            <p:cNvSpPr/>
            <p:nvPr/>
          </p:nvSpPr>
          <p:spPr>
            <a:xfrm>
              <a:off x="7460870" y="7002037"/>
              <a:ext cx="1612900" cy="449580"/>
            </a:xfrm>
            <a:custGeom>
              <a:avLst/>
              <a:gdLst/>
              <a:ahLst/>
              <a:cxnLst/>
              <a:rect l="l" t="t" r="r" b="b"/>
              <a:pathLst>
                <a:path w="1612900" h="449580">
                  <a:moveTo>
                    <a:pt x="0" y="0"/>
                  </a:moveTo>
                  <a:lnTo>
                    <a:pt x="1387602" y="0"/>
                  </a:lnTo>
                  <a:lnTo>
                    <a:pt x="1612392" y="224789"/>
                  </a:lnTo>
                  <a:lnTo>
                    <a:pt x="1387602" y="449579"/>
                  </a:lnTo>
                  <a:lnTo>
                    <a:pt x="0" y="449579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5C5C5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bject 68"/>
            <p:cNvSpPr/>
            <p:nvPr/>
          </p:nvSpPr>
          <p:spPr>
            <a:xfrm>
              <a:off x="7451726" y="6907549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0"/>
                  </a:moveTo>
                  <a:lnTo>
                    <a:pt x="0" y="686307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bject 69"/>
            <p:cNvSpPr txBox="1"/>
            <p:nvPr/>
          </p:nvSpPr>
          <p:spPr>
            <a:xfrm>
              <a:off x="10642238" y="7110553"/>
              <a:ext cx="1751607" cy="22890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形成差别定价格局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endParaRPr>
            </a:p>
          </p:txBody>
        </p:sp>
        <p:sp>
          <p:nvSpPr>
            <p:cNvPr id="60" name="object 71"/>
            <p:cNvSpPr txBox="1"/>
            <p:nvPr/>
          </p:nvSpPr>
          <p:spPr>
            <a:xfrm>
              <a:off x="7450040" y="7050281"/>
              <a:ext cx="1369695" cy="287899"/>
            </a:xfrm>
            <a:prstGeom prst="rect">
              <a:avLst/>
            </a:prstGeom>
          </p:spPr>
          <p:txBody>
            <a:bodyPr vert="horz" wrap="square" lIns="0" tIns="71755" rIns="0" bIns="0" rtlCol="0">
              <a:spAutoFit/>
            </a:bodyPr>
            <a:lstStyle/>
            <a:p>
              <a:pPr marL="29210" marR="5080" lvl="0" indent="181610" algn="ctr" defTabSz="914400" rtl="0" eaLnBrk="1" fontAlgn="auto" latinLnBrk="0" hangingPunct="1">
                <a:lnSpc>
                  <a:spcPct val="100000"/>
                </a:lnSpc>
                <a:spcBef>
                  <a:spcPts val="41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/>
                </a:rPr>
                <a:t>全国统一标价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endParaRPr>
            </a:p>
          </p:txBody>
        </p:sp>
      </p:grpSp>
      <p:sp>
        <p:nvSpPr>
          <p:cNvPr id="22" name="文本占位符 7">
            <a:extLst>
              <a:ext uri="{FF2B5EF4-FFF2-40B4-BE49-F238E27FC236}">
                <a16:creationId xmlns:a16="http://schemas.microsoft.com/office/drawing/2014/main" id="{9A40CE99-E277-1E82-C2CC-D9F894CFAA23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33" name="文本占位符 13">
            <a:extLst>
              <a:ext uri="{FF2B5EF4-FFF2-40B4-BE49-F238E27FC236}">
                <a16:creationId xmlns:a16="http://schemas.microsoft.com/office/drawing/2014/main" id="{980328BC-703A-5A47-9798-6A0CBF1B8320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37" name="文本占位符 16">
            <a:extLst>
              <a:ext uri="{FF2B5EF4-FFF2-40B4-BE49-F238E27FC236}">
                <a16:creationId xmlns:a16="http://schemas.microsoft.com/office/drawing/2014/main" id="{B011B483-D324-DB81-A61F-76C8D77F78E4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商业模式</a:t>
            </a:r>
          </a:p>
        </p:txBody>
      </p:sp>
      <p:sp>
        <p:nvSpPr>
          <p:cNvPr id="45" name="文本占位符 18">
            <a:extLst>
              <a:ext uri="{FF2B5EF4-FFF2-40B4-BE49-F238E27FC236}">
                <a16:creationId xmlns:a16="http://schemas.microsoft.com/office/drawing/2014/main" id="{8A88C4FB-900E-4D83-6F50-929474FCD630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47" name="文本占位符 16">
            <a:extLst>
              <a:ext uri="{FF2B5EF4-FFF2-40B4-BE49-F238E27FC236}">
                <a16:creationId xmlns:a16="http://schemas.microsoft.com/office/drawing/2014/main" id="{7B38528B-2DFB-C976-B984-85E111391A84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E8D7D61-5AD8-EEBB-4339-727C5CA5C5D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40509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6" progId="TCLayout.ActiveDocument.1">
                  <p:embed/>
                </p:oleObj>
              </mc:Choice>
              <mc:Fallback>
                <p:oleObj name="think-cell Slide" r:id="rId5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00379" y="812800"/>
            <a:ext cx="1136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运营现状一览：平台付费用户增长和复购趋势乐观</a:t>
            </a:r>
            <a:endParaRPr lang="en-US" altLang="zh-CN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3873" y="1653924"/>
            <a:ext cx="213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线上平台用户激增</a:t>
            </a:r>
          </a:p>
        </p:txBody>
      </p:sp>
      <p:sp>
        <p:nvSpPr>
          <p:cNvPr id="22" name="矩形 30">
            <a:extLst>
              <a:ext uri="{FF2B5EF4-FFF2-40B4-BE49-F238E27FC236}">
                <a16:creationId xmlns:a16="http://schemas.microsoft.com/office/drawing/2014/main" id="{30E7F732-4C4A-3A04-1234-FFB8F7BEDB4B}"/>
              </a:ext>
            </a:extLst>
          </p:cNvPr>
          <p:cNvSpPr/>
          <p:nvPr/>
        </p:nvSpPr>
        <p:spPr>
          <a:xfrm>
            <a:off x="219230" y="1431855"/>
            <a:ext cx="11736201" cy="4765746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endParaRPr lang="zh-CN" altLang="en-US" sz="1400" spc="1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91089" y="1653924"/>
            <a:ext cx="38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公众号拥有大量精准</a:t>
            </a:r>
            <a:r>
              <a:rPr lang="en-US" altLang="zh-CN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高粘性粉丝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2D8AF0C-0483-60E7-85DF-17FB313C2FBD}"/>
              </a:ext>
            </a:extLst>
          </p:cNvPr>
          <p:cNvSpPr txBox="1"/>
          <p:nvPr/>
        </p:nvSpPr>
        <p:spPr>
          <a:xfrm>
            <a:off x="1153973" y="2767499"/>
            <a:ext cx="159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订阅量增速快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D1218B0-A3E5-6EB1-8F0A-ED974DD9D21B}"/>
              </a:ext>
            </a:extLst>
          </p:cNvPr>
          <p:cNvSpPr txBox="1"/>
          <p:nvPr/>
        </p:nvSpPr>
        <p:spPr>
          <a:xfrm>
            <a:off x="1283272" y="2371065"/>
            <a:ext cx="156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BD439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+27%/</a:t>
            </a:r>
            <a:r>
              <a:rPr lang="zh-CN" altLang="en-US" sz="2800" b="1" dirty="0">
                <a:solidFill>
                  <a:srgbClr val="BD439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AED5F9D-E312-6A05-C953-40A174A7E097}"/>
              </a:ext>
            </a:extLst>
          </p:cNvPr>
          <p:cNvSpPr txBox="1"/>
          <p:nvPr/>
        </p:nvSpPr>
        <p:spPr>
          <a:xfrm>
            <a:off x="1153973" y="5019410"/>
            <a:ext cx="159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会员量增速快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3E53A5-130B-5DA4-F443-1EB99A2C4350}"/>
              </a:ext>
            </a:extLst>
          </p:cNvPr>
          <p:cNvSpPr txBox="1"/>
          <p:nvPr/>
        </p:nvSpPr>
        <p:spPr>
          <a:xfrm>
            <a:off x="1283272" y="4622976"/>
            <a:ext cx="156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BD439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+20%/</a:t>
            </a:r>
            <a:r>
              <a:rPr lang="zh-CN" altLang="en-US" sz="2800" b="1" dirty="0">
                <a:solidFill>
                  <a:srgbClr val="BD439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DC69ADC-CDD6-A783-8407-1145A02B7215}"/>
              </a:ext>
            </a:extLst>
          </p:cNvPr>
          <p:cNvSpPr txBox="1"/>
          <p:nvPr/>
        </p:nvSpPr>
        <p:spPr>
          <a:xfrm>
            <a:off x="7720093" y="1653924"/>
            <a:ext cx="422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视频号直播数据行业领先</a:t>
            </a:r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F6C2FC6F-E8EA-8AD0-0018-A0FAFFA3611A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25" name="文本占位符 13">
            <a:extLst>
              <a:ext uri="{FF2B5EF4-FFF2-40B4-BE49-F238E27FC236}">
                <a16:creationId xmlns:a16="http://schemas.microsoft.com/office/drawing/2014/main" id="{89141189-B3EA-4964-448C-BAD4436A9AFA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27" name="文本占位符 16">
            <a:extLst>
              <a:ext uri="{FF2B5EF4-FFF2-40B4-BE49-F238E27FC236}">
                <a16:creationId xmlns:a16="http://schemas.microsoft.com/office/drawing/2014/main" id="{F6FF19A6-C714-9D5D-87C0-55B12CA3D1FD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商业模式</a:t>
            </a:r>
          </a:p>
        </p:txBody>
      </p:sp>
      <p:sp>
        <p:nvSpPr>
          <p:cNvPr id="28" name="文本占位符 18">
            <a:extLst>
              <a:ext uri="{FF2B5EF4-FFF2-40B4-BE49-F238E27FC236}">
                <a16:creationId xmlns:a16="http://schemas.microsoft.com/office/drawing/2014/main" id="{3BA465AC-FA7E-EC1C-0626-800062879430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29" name="文本占位符 16">
            <a:extLst>
              <a:ext uri="{FF2B5EF4-FFF2-40B4-BE49-F238E27FC236}">
                <a16:creationId xmlns:a16="http://schemas.microsoft.com/office/drawing/2014/main" id="{486B2D7D-BCAA-8FE6-A4BB-DC53AD045F21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051065-FABE-67EF-2F3F-83770C429D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06" t="27466" r="24138" b="57539"/>
          <a:stretch/>
        </p:blipFill>
        <p:spPr>
          <a:xfrm>
            <a:off x="7945362" y="2650963"/>
            <a:ext cx="3867136" cy="7780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1A1C07-E922-C5EE-3BA4-407F49E212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2605" y="3706948"/>
            <a:ext cx="3867136" cy="10405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B7B698-F28F-BB18-F3DD-0A50E3D7CA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402" y="2205514"/>
            <a:ext cx="4250027" cy="137754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A80A4FD-A3D2-3072-98D1-FAEBC05DF3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5832" y="3848655"/>
            <a:ext cx="1469438" cy="214763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5DEA223-0AB2-FDC5-0301-DB0EA0F2B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1465" y="3876158"/>
            <a:ext cx="2775451" cy="212013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77E933B-5CCF-3969-127C-2D66DAA574A2}"/>
              </a:ext>
            </a:extLst>
          </p:cNvPr>
          <p:cNvSpPr txBox="1"/>
          <p:nvPr/>
        </p:nvSpPr>
        <p:spPr>
          <a:xfrm>
            <a:off x="8460196" y="5047641"/>
            <a:ext cx="3313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1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sz="1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1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日信奥初赛全网首发直播讲解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60A1492-D430-4125-C581-0375AF36B23E}"/>
              </a:ext>
            </a:extLst>
          </p:cNvPr>
          <p:cNvSpPr txBox="1"/>
          <p:nvPr/>
        </p:nvSpPr>
        <p:spPr>
          <a:xfrm>
            <a:off x="1153973" y="3407477"/>
            <a:ext cx="156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BD439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31%</a:t>
            </a:r>
            <a:endParaRPr lang="zh-CN" altLang="en-US" sz="2800" b="1" dirty="0">
              <a:solidFill>
                <a:srgbClr val="BD439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CD6F0E-36D3-E1E1-67FC-487A2F7719A0}"/>
              </a:ext>
            </a:extLst>
          </p:cNvPr>
          <p:cNvSpPr txBox="1"/>
          <p:nvPr/>
        </p:nvSpPr>
        <p:spPr>
          <a:xfrm>
            <a:off x="1045618" y="3931710"/>
            <a:ext cx="213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常读用户比例高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3F0719A-997F-0A1A-381A-864A3DF24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492187"/>
              </p:ext>
            </p:extLst>
          </p:nvPr>
        </p:nvGraphicFramePr>
        <p:xfrm>
          <a:off x="4883863" y="3685544"/>
          <a:ext cx="2594287" cy="2486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E8D7D61-5AD8-EEBB-4339-727C5CA5C5D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6" progId="TCLayout.ActiveDocument.1">
                  <p:embed/>
                </p:oleObj>
              </mc:Choice>
              <mc:Fallback>
                <p:oleObj name="think-cell Slide" r:id="rId10" imgW="473" imgH="47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E8D7D61-5AD8-EEBB-4339-727C5CA5C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00379" y="812800"/>
            <a:ext cx="1136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运营现状一览：全真模拟赛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OI-Contest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持续高曝光、吸引高粘性用户</a:t>
            </a:r>
            <a:endParaRPr lang="en-US" altLang="zh-CN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9230" y="1390523"/>
            <a:ext cx="11650825" cy="1854879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schemeClr val="tx2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endParaRPr lang="zh-CN" altLang="en-US" sz="1400" spc="15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728203437"/>
              </p:ext>
            </p:extLst>
          </p:nvPr>
        </p:nvGraphicFramePr>
        <p:xfrm>
          <a:off x="8495690" y="3823447"/>
          <a:ext cx="2238168" cy="2236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8755093" y="3323339"/>
            <a:ext cx="168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高满意度</a:t>
            </a:r>
            <a:r>
              <a:rPr lang="en-US" altLang="zh-CN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粘性</a:t>
            </a:r>
          </a:p>
        </p:txBody>
      </p: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1127409214"/>
              </p:ext>
            </p:extLst>
          </p:nvPr>
        </p:nvGraphicFramePr>
        <p:xfrm>
          <a:off x="579065" y="3672967"/>
          <a:ext cx="3214026" cy="235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2" name="矩形 30">
            <a:extLst>
              <a:ext uri="{FF2B5EF4-FFF2-40B4-BE49-F238E27FC236}">
                <a16:creationId xmlns:a16="http://schemas.microsoft.com/office/drawing/2014/main" id="{30E7F732-4C4A-3A04-1234-FFB8F7BEDB4B}"/>
              </a:ext>
            </a:extLst>
          </p:cNvPr>
          <p:cNvSpPr/>
          <p:nvPr/>
        </p:nvSpPr>
        <p:spPr>
          <a:xfrm>
            <a:off x="219230" y="3249975"/>
            <a:ext cx="11650825" cy="2947626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endParaRPr lang="zh-CN" altLang="en-US" sz="1400" spc="1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2047" y="3316212"/>
            <a:ext cx="301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用户对模拟赛需求强烈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1AECE5-F1DF-DF09-1D89-8375B3EEE861}"/>
              </a:ext>
            </a:extLst>
          </p:cNvPr>
          <p:cNvSpPr txBox="1"/>
          <p:nvPr/>
        </p:nvSpPr>
        <p:spPr>
          <a:xfrm>
            <a:off x="4530407" y="4461723"/>
            <a:ext cx="135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ea typeface="黑体" panose="02010609060101010101" pitchFamily="49" charset="-122"/>
              </a:rPr>
              <a:t>信奥赛制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4404A5C-E077-5021-1CE2-0D73F800B70F}"/>
              </a:ext>
            </a:extLst>
          </p:cNvPr>
          <p:cNvSpPr txBox="1"/>
          <p:nvPr/>
        </p:nvSpPr>
        <p:spPr>
          <a:xfrm>
            <a:off x="4531094" y="4791069"/>
            <a:ext cx="135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ea typeface="黑体" panose="02010609060101010101" pitchFamily="49" charset="-122"/>
              </a:rPr>
              <a:t>文件夹规范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4AE6392-9BE6-C1F8-F6E3-01251C1325D7}"/>
              </a:ext>
            </a:extLst>
          </p:cNvPr>
          <p:cNvSpPr txBox="1"/>
          <p:nvPr/>
        </p:nvSpPr>
        <p:spPr>
          <a:xfrm>
            <a:off x="4525504" y="5110525"/>
            <a:ext cx="160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ea typeface="黑体" panose="02010609060101010101" pitchFamily="49" charset="-122"/>
              </a:rPr>
              <a:t>考场模拟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FFF81C9-D5F8-CA0D-3F04-EA4CFC093273}"/>
              </a:ext>
            </a:extLst>
          </p:cNvPr>
          <p:cNvSpPr txBox="1"/>
          <p:nvPr/>
        </p:nvSpPr>
        <p:spPr>
          <a:xfrm>
            <a:off x="6216561" y="4481160"/>
            <a:ext cx="87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BD439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精准解决需求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DC69ADC-CDD6-A783-8407-1145A02B7215}"/>
              </a:ext>
            </a:extLst>
          </p:cNvPr>
          <p:cNvSpPr txBox="1"/>
          <p:nvPr/>
        </p:nvSpPr>
        <p:spPr>
          <a:xfrm>
            <a:off x="4505096" y="3296724"/>
            <a:ext cx="301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OI-Contest</a:t>
            </a:r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全真模拟赛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A660DB-C23B-5CE8-9D24-EB8AECE4E419}"/>
              </a:ext>
            </a:extLst>
          </p:cNvPr>
          <p:cNvSpPr txBox="1"/>
          <p:nvPr/>
        </p:nvSpPr>
        <p:spPr>
          <a:xfrm>
            <a:off x="500378" y="1672457"/>
            <a:ext cx="3336595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模拟赛引流效果显著</a:t>
            </a:r>
            <a:endParaRPr lang="en-US" altLang="zh-CN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highlight>
                  <a:srgbClr val="D1A8C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已举办</a:t>
            </a:r>
            <a:r>
              <a:rPr lang="en-US" altLang="zh-CN" b="1" dirty="0">
                <a:solidFill>
                  <a:schemeClr val="tx2"/>
                </a:solidFill>
                <a:highlight>
                  <a:srgbClr val="D1A8C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b="1" dirty="0">
                <a:solidFill>
                  <a:schemeClr val="tx2"/>
                </a:solidFill>
                <a:highlight>
                  <a:srgbClr val="D1A8C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场</a:t>
            </a:r>
            <a:r>
              <a:rPr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高质量模拟赛</a:t>
            </a:r>
            <a:endParaRPr lang="en-US" altLang="zh-CN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tx2"/>
                </a:solidFill>
                <a:highlight>
                  <a:srgbClr val="D1A8C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+20%/</a:t>
            </a:r>
            <a:r>
              <a:rPr lang="zh-CN" altLang="en-US" b="1" dirty="0">
                <a:solidFill>
                  <a:schemeClr val="tx2"/>
                </a:solidFill>
                <a:highlight>
                  <a:srgbClr val="D1A8C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用户增速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6EAA3B-3FBD-1E40-4DE8-B0CA550B7EF5}"/>
              </a:ext>
            </a:extLst>
          </p:cNvPr>
          <p:cNvSpPr txBox="1"/>
          <p:nvPr/>
        </p:nvSpPr>
        <p:spPr>
          <a:xfrm>
            <a:off x="4525504" y="1693578"/>
            <a:ext cx="2862717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广受好评</a:t>
            </a:r>
            <a:endParaRPr lang="en-US" altLang="zh-CN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tx2"/>
                </a:solidFill>
                <a:highlight>
                  <a:srgbClr val="D1A8C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95%+</a:t>
            </a:r>
            <a:r>
              <a:rPr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用户痛点解决</a:t>
            </a:r>
            <a:endParaRPr lang="en-US" altLang="zh-CN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tx2"/>
                </a:solidFill>
                <a:highlight>
                  <a:srgbClr val="D1A8C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90%+</a:t>
            </a:r>
            <a:r>
              <a:rPr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用户好评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0C1037-1376-7586-89FD-66CE337581ED}"/>
              </a:ext>
            </a:extLst>
          </p:cNvPr>
          <p:cNvSpPr txBox="1"/>
          <p:nvPr/>
        </p:nvSpPr>
        <p:spPr>
          <a:xfrm>
            <a:off x="8252310" y="1698796"/>
            <a:ext cx="2687158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用户粘性超高</a:t>
            </a:r>
            <a:endParaRPr lang="en-US" altLang="zh-CN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ctr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chemeClr val="tx2"/>
                </a:solidFill>
                <a:highlight>
                  <a:srgbClr val="D1A8C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1000+</a:t>
            </a:r>
            <a:r>
              <a:rPr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常驻用户数</a:t>
            </a:r>
            <a:endParaRPr lang="en-US" altLang="zh-CN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ctr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chemeClr val="tx2"/>
                </a:solidFill>
                <a:highlight>
                  <a:srgbClr val="D1A8C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240+</a:t>
            </a:r>
            <a:r>
              <a:rPr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稳定会员</a:t>
            </a:r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F6C2FC6F-E8EA-8AD0-0018-A0FAFFA3611A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25" name="文本占位符 13">
            <a:extLst>
              <a:ext uri="{FF2B5EF4-FFF2-40B4-BE49-F238E27FC236}">
                <a16:creationId xmlns:a16="http://schemas.microsoft.com/office/drawing/2014/main" id="{89141189-B3EA-4964-448C-BAD4436A9AFA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27" name="文本占位符 16">
            <a:extLst>
              <a:ext uri="{FF2B5EF4-FFF2-40B4-BE49-F238E27FC236}">
                <a16:creationId xmlns:a16="http://schemas.microsoft.com/office/drawing/2014/main" id="{F6FF19A6-C714-9D5D-87C0-55B12CA3D1FD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商业模式</a:t>
            </a:r>
          </a:p>
        </p:txBody>
      </p:sp>
      <p:sp>
        <p:nvSpPr>
          <p:cNvPr id="28" name="文本占位符 18">
            <a:extLst>
              <a:ext uri="{FF2B5EF4-FFF2-40B4-BE49-F238E27FC236}">
                <a16:creationId xmlns:a16="http://schemas.microsoft.com/office/drawing/2014/main" id="{3BA465AC-FA7E-EC1C-0626-800062879430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29" name="文本占位符 16">
            <a:extLst>
              <a:ext uri="{FF2B5EF4-FFF2-40B4-BE49-F238E27FC236}">
                <a16:creationId xmlns:a16="http://schemas.microsoft.com/office/drawing/2014/main" id="{486B2D7D-BCAA-8FE6-A4BB-DC53AD045F21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608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DC0299B-06A5-9666-FD8A-66A54DC40C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DC0299B-06A5-9666-FD8A-66A54DC40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0">
            <a:extLst>
              <a:ext uri="{FF2B5EF4-FFF2-40B4-BE49-F238E27FC236}">
                <a16:creationId xmlns:a16="http://schemas.microsoft.com/office/drawing/2014/main" id="{F093CDCE-72B6-2DC3-F427-1A8AB769A770}"/>
              </a:ext>
            </a:extLst>
          </p:cNvPr>
          <p:cNvSpPr/>
          <p:nvPr/>
        </p:nvSpPr>
        <p:spPr>
          <a:xfrm>
            <a:off x="7622934" y="3213163"/>
            <a:ext cx="3980698" cy="3022978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endParaRPr lang="zh-CN" altLang="en-US" sz="1400" spc="1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1B5FBB-6C15-B993-B585-2BF278FA2BCA}"/>
              </a:ext>
            </a:extLst>
          </p:cNvPr>
          <p:cNvSpPr txBox="1"/>
          <p:nvPr/>
        </p:nvSpPr>
        <p:spPr>
          <a:xfrm>
            <a:off x="500379" y="812800"/>
            <a:ext cx="1136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运营现状一览：</a:t>
            </a:r>
            <a:r>
              <a:rPr lang="en-US" altLang="zh-CN" sz="2400" b="1" dirty="0" err="1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toB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 err="1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toC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运营成效显著</a:t>
            </a:r>
            <a:endParaRPr lang="en-US" altLang="zh-CN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A6D2E0-9F27-C1EF-EDDE-367377124978}"/>
              </a:ext>
            </a:extLst>
          </p:cNvPr>
          <p:cNvGrpSpPr/>
          <p:nvPr/>
        </p:nvGrpSpPr>
        <p:grpSpPr>
          <a:xfrm>
            <a:off x="537128" y="3226073"/>
            <a:ext cx="6790532" cy="2984457"/>
            <a:chOff x="707349" y="3050809"/>
            <a:chExt cx="4045320" cy="316548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1EE4F1A-DBFB-0626-C053-85CFA41F3E8B}"/>
                </a:ext>
              </a:extLst>
            </p:cNvPr>
            <p:cNvSpPr txBox="1"/>
            <p:nvPr/>
          </p:nvSpPr>
          <p:spPr>
            <a:xfrm>
              <a:off x="3127359" y="3117314"/>
              <a:ext cx="1399029" cy="84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50+</a:t>
              </a:r>
              <a:r>
                <a: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意向合作机构</a:t>
              </a:r>
            </a:p>
          </p:txBody>
        </p:sp>
        <p:sp>
          <p:nvSpPr>
            <p:cNvPr id="22" name="矩形 30">
              <a:extLst>
                <a:ext uri="{FF2B5EF4-FFF2-40B4-BE49-F238E27FC236}">
                  <a16:creationId xmlns:a16="http://schemas.microsoft.com/office/drawing/2014/main" id="{9D412D28-1FC4-CE87-A537-E17E625EEC27}"/>
                </a:ext>
              </a:extLst>
            </p:cNvPr>
            <p:cNvSpPr/>
            <p:nvPr/>
          </p:nvSpPr>
          <p:spPr>
            <a:xfrm>
              <a:off x="707349" y="3050809"/>
              <a:ext cx="4045320" cy="3165480"/>
            </a:xfrm>
            <a:prstGeom prst="rect">
              <a:avLst/>
            </a:prstGeom>
            <a:noFill/>
            <a:ln w="31750" cmpd="sng">
              <a:solidFill>
                <a:srgbClr val="6A6565">
                  <a:alpha val="3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30000"/>
                </a:lnSpc>
                <a:buFont typeface="Wingdings" panose="05000000000000000000" charset="0"/>
                <a:buChar char="Ø"/>
              </a:pPr>
              <a:endParaRPr lang="zh-CN" altLang="en-US" sz="1400" spc="1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0CF086-EAB3-41A7-FF7B-F8897C3FF6C6}"/>
              </a:ext>
            </a:extLst>
          </p:cNvPr>
          <p:cNvGrpSpPr/>
          <p:nvPr/>
        </p:nvGrpSpPr>
        <p:grpSpPr>
          <a:xfrm>
            <a:off x="3169367" y="1483303"/>
            <a:ext cx="4100580" cy="267402"/>
            <a:chOff x="5515314" y="186402"/>
            <a:chExt cx="5760000" cy="369931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63F9FCCA-4ABA-FFF0-0468-9A5C76254207}"/>
                </a:ext>
              </a:extLst>
            </p:cNvPr>
            <p:cNvSpPr/>
            <p:nvPr/>
          </p:nvSpPr>
          <p:spPr>
            <a:xfrm>
              <a:off x="5527765" y="189221"/>
              <a:ext cx="3133381" cy="311979"/>
            </a:xfrm>
            <a:prstGeom prst="parallelogram">
              <a:avLst>
                <a:gd name="adj" fmla="val 52344"/>
              </a:avLst>
            </a:prstGeom>
            <a:gradFill>
              <a:gsLst>
                <a:gs pos="54800">
                  <a:srgbClr val="E3F3EB"/>
                </a:gs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55" name="Freeform 68">
              <a:extLst>
                <a:ext uri="{FF2B5EF4-FFF2-40B4-BE49-F238E27FC236}">
                  <a16:creationId xmlns:a16="http://schemas.microsoft.com/office/drawing/2014/main" id="{C99F3352-37ED-0D09-DA72-110CC9A5D67D}"/>
                </a:ext>
              </a:extLst>
            </p:cNvPr>
            <p:cNvSpPr/>
            <p:nvPr/>
          </p:nvSpPr>
          <p:spPr>
            <a:xfrm>
              <a:off x="5515314" y="520333"/>
              <a:ext cx="5760000" cy="36000"/>
            </a:xfrm>
            <a:custGeom>
              <a:avLst/>
              <a:gdLst>
                <a:gd name="connsiteX0" fmla="*/ 0 w 6600825"/>
                <a:gd name="connsiteY0" fmla="*/ 214312 h 214312"/>
                <a:gd name="connsiteX1" fmla="*/ 350044 w 6600825"/>
                <a:gd name="connsiteY1" fmla="*/ 0 h 214312"/>
                <a:gd name="connsiteX2" fmla="*/ 6600825 w 6600825"/>
                <a:gd name="connsiteY2" fmla="*/ 0 h 214312"/>
                <a:gd name="connsiteX0" fmla="*/ 0 w 6457950"/>
                <a:gd name="connsiteY0" fmla="*/ 321468 h 321468"/>
                <a:gd name="connsiteX1" fmla="*/ 207169 w 6457950"/>
                <a:gd name="connsiteY1" fmla="*/ 0 h 321468"/>
                <a:gd name="connsiteX2" fmla="*/ 6457950 w 6457950"/>
                <a:gd name="connsiteY2" fmla="*/ 0 h 321468"/>
                <a:gd name="connsiteX0" fmla="*/ 0 w 6250781"/>
                <a:gd name="connsiteY0" fmla="*/ 0 h 0"/>
                <a:gd name="connsiteX1" fmla="*/ 6250781 w 625078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50781">
                  <a:moveTo>
                    <a:pt x="0" y="0"/>
                  </a:moveTo>
                  <a:lnTo>
                    <a:pt x="6250781" y="0"/>
                  </a:lnTo>
                </a:path>
              </a:pathLst>
            </a:custGeom>
            <a:noFill/>
            <a:ln w="1905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51428B-0352-3C4D-D11F-8786481475F6}"/>
                </a:ext>
              </a:extLst>
            </p:cNvPr>
            <p:cNvSpPr txBox="1"/>
            <p:nvPr/>
          </p:nvSpPr>
          <p:spPr>
            <a:xfrm>
              <a:off x="5685771" y="186402"/>
              <a:ext cx="2606040" cy="317616"/>
            </a:xfrm>
            <a:prstGeom prst="rect">
              <a:avLst/>
            </a:prstGeom>
            <a:noFill/>
            <a:ln w="9525" cap="rnd">
              <a:noFill/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2F2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600" b="1" dirty="0">
                  <a:solidFill>
                    <a:srgbClr val="03522D"/>
                  </a:solidFill>
                </a:rPr>
                <a:t>To B</a:t>
              </a:r>
              <a:endParaRPr lang="zh-CN" altLang="en-US" sz="1600" b="1" dirty="0">
                <a:solidFill>
                  <a:srgbClr val="03522D"/>
                </a:solidFill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1D65B75-0707-EFB4-B08A-709AF56BDD06}"/>
              </a:ext>
            </a:extLst>
          </p:cNvPr>
          <p:cNvSpPr/>
          <p:nvPr/>
        </p:nvSpPr>
        <p:spPr>
          <a:xfrm>
            <a:off x="3282340" y="1973752"/>
            <a:ext cx="4045320" cy="1029673"/>
          </a:xfrm>
          <a:prstGeom prst="rect">
            <a:avLst/>
          </a:prstGeom>
          <a:noFill/>
          <a:ln w="1270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74F1D32-AD0F-4165-AF49-CF1CF92B0203}"/>
              </a:ext>
            </a:extLst>
          </p:cNvPr>
          <p:cNvSpPr/>
          <p:nvPr/>
        </p:nvSpPr>
        <p:spPr>
          <a:xfrm>
            <a:off x="4006758" y="1815405"/>
            <a:ext cx="2695911" cy="481763"/>
          </a:xfrm>
          <a:custGeom>
            <a:avLst/>
            <a:gdLst>
              <a:gd name="connsiteX0" fmla="*/ 0 w 2451878"/>
              <a:gd name="connsiteY0" fmla="*/ 0 h 471561"/>
              <a:gd name="connsiteX1" fmla="*/ 2451878 w 2451878"/>
              <a:gd name="connsiteY1" fmla="*/ 0 h 471561"/>
              <a:gd name="connsiteX2" fmla="*/ 2451878 w 2451878"/>
              <a:gd name="connsiteY2" fmla="*/ 471561 h 471561"/>
              <a:gd name="connsiteX3" fmla="*/ 0 w 2451878"/>
              <a:gd name="connsiteY3" fmla="*/ 471561 h 471561"/>
              <a:gd name="connsiteX4" fmla="*/ 0 w 2451878"/>
              <a:gd name="connsiteY4" fmla="*/ 0 h 47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471561">
                <a:moveTo>
                  <a:pt x="0" y="0"/>
                </a:moveTo>
                <a:lnTo>
                  <a:pt x="2451878" y="0"/>
                </a:lnTo>
                <a:lnTo>
                  <a:pt x="2451878" y="471561"/>
                </a:lnTo>
                <a:lnTo>
                  <a:pt x="0" y="47156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4130" rIns="0" bIns="24130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900" b="1" kern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合作中小机构、学校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C1D208-4785-E0B7-BED0-983F54E4FA2D}"/>
              </a:ext>
            </a:extLst>
          </p:cNvPr>
          <p:cNvSpPr/>
          <p:nvPr/>
        </p:nvSpPr>
        <p:spPr>
          <a:xfrm>
            <a:off x="3757375" y="2377088"/>
            <a:ext cx="104171" cy="10417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0BF9A12-C05A-6A1E-BC8A-AAB4D5A928B1}"/>
              </a:ext>
            </a:extLst>
          </p:cNvPr>
          <p:cNvSpPr/>
          <p:nvPr/>
        </p:nvSpPr>
        <p:spPr>
          <a:xfrm>
            <a:off x="4006759" y="2300873"/>
            <a:ext cx="2451878" cy="290191"/>
          </a:xfrm>
          <a:custGeom>
            <a:avLst/>
            <a:gdLst>
              <a:gd name="connsiteX0" fmla="*/ 0 w 2451878"/>
              <a:gd name="connsiteY0" fmla="*/ 0 h 290191"/>
              <a:gd name="connsiteX1" fmla="*/ 2451878 w 2451878"/>
              <a:gd name="connsiteY1" fmla="*/ 0 h 290191"/>
              <a:gd name="connsiteX2" fmla="*/ 2451878 w 2451878"/>
              <a:gd name="connsiteY2" fmla="*/ 290191 h 290191"/>
              <a:gd name="connsiteX3" fmla="*/ 0 w 2451878"/>
              <a:gd name="connsiteY3" fmla="*/ 290191 h 290191"/>
              <a:gd name="connsiteX4" fmla="*/ 0 w 2451878"/>
              <a:gd name="connsiteY4" fmla="*/ 0 h 29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290191">
                <a:moveTo>
                  <a:pt x="0" y="0"/>
                </a:moveTo>
                <a:lnTo>
                  <a:pt x="2451878" y="0"/>
                </a:lnTo>
                <a:lnTo>
                  <a:pt x="2451878" y="290191"/>
                </a:lnTo>
                <a:lnTo>
                  <a:pt x="0" y="29019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7780" rIns="0" bIns="1778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互补，打通精准用户渠道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175E09-A01D-317D-D9B0-2278FA730EFC}"/>
              </a:ext>
            </a:extLst>
          </p:cNvPr>
          <p:cNvSpPr/>
          <p:nvPr/>
        </p:nvSpPr>
        <p:spPr>
          <a:xfrm>
            <a:off x="3755322" y="2665214"/>
            <a:ext cx="104171" cy="10417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804C07C-1206-FC98-68E2-FEFD51B68088}"/>
              </a:ext>
            </a:extLst>
          </p:cNvPr>
          <p:cNvSpPr/>
          <p:nvPr/>
        </p:nvSpPr>
        <p:spPr>
          <a:xfrm>
            <a:off x="3997474" y="2615833"/>
            <a:ext cx="2451878" cy="290191"/>
          </a:xfrm>
          <a:custGeom>
            <a:avLst/>
            <a:gdLst>
              <a:gd name="connsiteX0" fmla="*/ 0 w 2451878"/>
              <a:gd name="connsiteY0" fmla="*/ 0 h 290191"/>
              <a:gd name="connsiteX1" fmla="*/ 2451878 w 2451878"/>
              <a:gd name="connsiteY1" fmla="*/ 0 h 290191"/>
              <a:gd name="connsiteX2" fmla="*/ 2451878 w 2451878"/>
              <a:gd name="connsiteY2" fmla="*/ 290191 h 290191"/>
              <a:gd name="connsiteX3" fmla="*/ 0 w 2451878"/>
              <a:gd name="connsiteY3" fmla="*/ 290191 h 290191"/>
              <a:gd name="connsiteX4" fmla="*/ 0 w 2451878"/>
              <a:gd name="connsiteY4" fmla="*/ 0 h 29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290191">
                <a:moveTo>
                  <a:pt x="0" y="0"/>
                </a:moveTo>
                <a:lnTo>
                  <a:pt x="2451878" y="0"/>
                </a:lnTo>
                <a:lnTo>
                  <a:pt x="2451878" y="290191"/>
                </a:lnTo>
                <a:lnTo>
                  <a:pt x="0" y="29019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7780" rIns="0" bIns="1778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助力产品研发推广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1701DB0-4F78-1F1F-C715-B19BE551FC60}"/>
              </a:ext>
            </a:extLst>
          </p:cNvPr>
          <p:cNvGrpSpPr/>
          <p:nvPr/>
        </p:nvGrpSpPr>
        <p:grpSpPr>
          <a:xfrm>
            <a:off x="7493641" y="1455474"/>
            <a:ext cx="4100580" cy="267402"/>
            <a:chOff x="5515314" y="186402"/>
            <a:chExt cx="5760000" cy="369931"/>
          </a:xfrm>
        </p:grpSpPr>
        <p:sp>
          <p:nvSpPr>
            <p:cNvPr id="64" name="Parallelogram 63">
              <a:extLst>
                <a:ext uri="{FF2B5EF4-FFF2-40B4-BE49-F238E27FC236}">
                  <a16:creationId xmlns:a16="http://schemas.microsoft.com/office/drawing/2014/main" id="{87B4291E-0214-E7AA-AD3B-F8A3F7D0BA9D}"/>
                </a:ext>
              </a:extLst>
            </p:cNvPr>
            <p:cNvSpPr/>
            <p:nvPr/>
          </p:nvSpPr>
          <p:spPr>
            <a:xfrm>
              <a:off x="5527765" y="189221"/>
              <a:ext cx="3133381" cy="311979"/>
            </a:xfrm>
            <a:prstGeom prst="parallelogram">
              <a:avLst>
                <a:gd name="adj" fmla="val 52344"/>
              </a:avLst>
            </a:prstGeom>
            <a:gradFill>
              <a:gsLst>
                <a:gs pos="54800">
                  <a:srgbClr val="E3F3EB"/>
                </a:gs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65" name="Freeform 68">
              <a:extLst>
                <a:ext uri="{FF2B5EF4-FFF2-40B4-BE49-F238E27FC236}">
                  <a16:creationId xmlns:a16="http://schemas.microsoft.com/office/drawing/2014/main" id="{DD4A3ED1-676F-17BB-7BEC-79789F654C3A}"/>
                </a:ext>
              </a:extLst>
            </p:cNvPr>
            <p:cNvSpPr/>
            <p:nvPr/>
          </p:nvSpPr>
          <p:spPr>
            <a:xfrm>
              <a:off x="5515314" y="520333"/>
              <a:ext cx="5760000" cy="36000"/>
            </a:xfrm>
            <a:custGeom>
              <a:avLst/>
              <a:gdLst>
                <a:gd name="connsiteX0" fmla="*/ 0 w 6600825"/>
                <a:gd name="connsiteY0" fmla="*/ 214312 h 214312"/>
                <a:gd name="connsiteX1" fmla="*/ 350044 w 6600825"/>
                <a:gd name="connsiteY1" fmla="*/ 0 h 214312"/>
                <a:gd name="connsiteX2" fmla="*/ 6600825 w 6600825"/>
                <a:gd name="connsiteY2" fmla="*/ 0 h 214312"/>
                <a:gd name="connsiteX0" fmla="*/ 0 w 6457950"/>
                <a:gd name="connsiteY0" fmla="*/ 321468 h 321468"/>
                <a:gd name="connsiteX1" fmla="*/ 207169 w 6457950"/>
                <a:gd name="connsiteY1" fmla="*/ 0 h 321468"/>
                <a:gd name="connsiteX2" fmla="*/ 6457950 w 6457950"/>
                <a:gd name="connsiteY2" fmla="*/ 0 h 321468"/>
                <a:gd name="connsiteX0" fmla="*/ 0 w 6250781"/>
                <a:gd name="connsiteY0" fmla="*/ 0 h 0"/>
                <a:gd name="connsiteX1" fmla="*/ 6250781 w 625078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50781">
                  <a:moveTo>
                    <a:pt x="0" y="0"/>
                  </a:moveTo>
                  <a:lnTo>
                    <a:pt x="6250781" y="0"/>
                  </a:lnTo>
                </a:path>
              </a:pathLst>
            </a:custGeom>
            <a:noFill/>
            <a:ln w="1905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9514689-5C9A-4B9B-967F-0CA3C8877B4C}"/>
                </a:ext>
              </a:extLst>
            </p:cNvPr>
            <p:cNvSpPr txBox="1"/>
            <p:nvPr/>
          </p:nvSpPr>
          <p:spPr>
            <a:xfrm>
              <a:off x="5685771" y="186402"/>
              <a:ext cx="2606040" cy="317616"/>
            </a:xfrm>
            <a:prstGeom prst="rect">
              <a:avLst/>
            </a:prstGeom>
            <a:noFill/>
            <a:ln w="9525" cap="rnd">
              <a:noFill/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2F2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600" b="1" dirty="0">
                  <a:solidFill>
                    <a:srgbClr val="03522D"/>
                  </a:solidFill>
                </a:rPr>
                <a:t>To C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35C3F02-F440-0BF9-DC5E-CE8BD3F2FC59}"/>
              </a:ext>
            </a:extLst>
          </p:cNvPr>
          <p:cNvSpPr/>
          <p:nvPr/>
        </p:nvSpPr>
        <p:spPr>
          <a:xfrm>
            <a:off x="7571693" y="1983046"/>
            <a:ext cx="4083179" cy="1029673"/>
          </a:xfrm>
          <a:prstGeom prst="rect">
            <a:avLst/>
          </a:prstGeom>
          <a:noFill/>
          <a:ln w="1270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D1CA657-5FA2-F8BB-4AA3-BAF37A95F409}"/>
              </a:ext>
            </a:extLst>
          </p:cNvPr>
          <p:cNvSpPr/>
          <p:nvPr/>
        </p:nvSpPr>
        <p:spPr>
          <a:xfrm>
            <a:off x="8627570" y="1791760"/>
            <a:ext cx="2100761" cy="481763"/>
          </a:xfrm>
          <a:custGeom>
            <a:avLst/>
            <a:gdLst>
              <a:gd name="connsiteX0" fmla="*/ 0 w 2451878"/>
              <a:gd name="connsiteY0" fmla="*/ 0 h 471561"/>
              <a:gd name="connsiteX1" fmla="*/ 2451878 w 2451878"/>
              <a:gd name="connsiteY1" fmla="*/ 0 h 471561"/>
              <a:gd name="connsiteX2" fmla="*/ 2451878 w 2451878"/>
              <a:gd name="connsiteY2" fmla="*/ 471561 h 471561"/>
              <a:gd name="connsiteX3" fmla="*/ 0 w 2451878"/>
              <a:gd name="connsiteY3" fmla="*/ 471561 h 471561"/>
              <a:gd name="connsiteX4" fmla="*/ 0 w 2451878"/>
              <a:gd name="connsiteY4" fmla="*/ 0 h 47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471561">
                <a:moveTo>
                  <a:pt x="0" y="0"/>
                </a:moveTo>
                <a:lnTo>
                  <a:pt x="2451878" y="0"/>
                </a:lnTo>
                <a:lnTo>
                  <a:pt x="2451878" y="471561"/>
                </a:lnTo>
                <a:lnTo>
                  <a:pt x="0" y="47156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4130" rIns="0" bIns="24130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900" b="1" kern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教学成果出色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3B706A3-565C-304D-4738-71E9E777AE76}"/>
              </a:ext>
            </a:extLst>
          </p:cNvPr>
          <p:cNvSpPr/>
          <p:nvPr/>
        </p:nvSpPr>
        <p:spPr>
          <a:xfrm>
            <a:off x="7951412" y="2309910"/>
            <a:ext cx="104171" cy="10417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0E7FAE0-04EE-5577-960A-E16603EF6F63}"/>
              </a:ext>
            </a:extLst>
          </p:cNvPr>
          <p:cNvSpPr/>
          <p:nvPr/>
        </p:nvSpPr>
        <p:spPr>
          <a:xfrm>
            <a:off x="8200796" y="2233695"/>
            <a:ext cx="2451878" cy="290191"/>
          </a:xfrm>
          <a:custGeom>
            <a:avLst/>
            <a:gdLst>
              <a:gd name="connsiteX0" fmla="*/ 0 w 2451878"/>
              <a:gd name="connsiteY0" fmla="*/ 0 h 290191"/>
              <a:gd name="connsiteX1" fmla="*/ 2451878 w 2451878"/>
              <a:gd name="connsiteY1" fmla="*/ 0 h 290191"/>
              <a:gd name="connsiteX2" fmla="*/ 2451878 w 2451878"/>
              <a:gd name="connsiteY2" fmla="*/ 290191 h 290191"/>
              <a:gd name="connsiteX3" fmla="*/ 0 w 2451878"/>
              <a:gd name="connsiteY3" fmla="*/ 290191 h 290191"/>
              <a:gd name="connsiteX4" fmla="*/ 0 w 2451878"/>
              <a:gd name="connsiteY4" fmla="*/ 0 h 29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290191">
                <a:moveTo>
                  <a:pt x="0" y="0"/>
                </a:moveTo>
                <a:lnTo>
                  <a:pt x="2451878" y="0"/>
                </a:lnTo>
                <a:lnTo>
                  <a:pt x="2451878" y="290191"/>
                </a:lnTo>
                <a:lnTo>
                  <a:pt x="0" y="29019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7780" rIns="0" bIns="1778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赛事获奖逾百次</a:t>
            </a:r>
            <a:endParaRPr lang="en-US" altLang="zh-CN" sz="14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0134598-6A95-9522-BC4D-9CA5F21D0241}"/>
              </a:ext>
            </a:extLst>
          </p:cNvPr>
          <p:cNvSpPr/>
          <p:nvPr/>
        </p:nvSpPr>
        <p:spPr>
          <a:xfrm>
            <a:off x="7949359" y="2598036"/>
            <a:ext cx="104171" cy="10417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854FB85-4681-BE50-D171-409DBDE79DEA}"/>
              </a:ext>
            </a:extLst>
          </p:cNvPr>
          <p:cNvSpPr/>
          <p:nvPr/>
        </p:nvSpPr>
        <p:spPr>
          <a:xfrm>
            <a:off x="8185970" y="2564001"/>
            <a:ext cx="2451878" cy="290191"/>
          </a:xfrm>
          <a:custGeom>
            <a:avLst/>
            <a:gdLst>
              <a:gd name="connsiteX0" fmla="*/ 0 w 2451878"/>
              <a:gd name="connsiteY0" fmla="*/ 0 h 290191"/>
              <a:gd name="connsiteX1" fmla="*/ 2451878 w 2451878"/>
              <a:gd name="connsiteY1" fmla="*/ 0 h 290191"/>
              <a:gd name="connsiteX2" fmla="*/ 2451878 w 2451878"/>
              <a:gd name="connsiteY2" fmla="*/ 290191 h 290191"/>
              <a:gd name="connsiteX3" fmla="*/ 0 w 2451878"/>
              <a:gd name="connsiteY3" fmla="*/ 290191 h 290191"/>
              <a:gd name="connsiteX4" fmla="*/ 0 w 2451878"/>
              <a:gd name="connsiteY4" fmla="*/ 0 h 29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290191">
                <a:moveTo>
                  <a:pt x="0" y="0"/>
                </a:moveTo>
                <a:lnTo>
                  <a:pt x="2451878" y="0"/>
                </a:lnTo>
                <a:lnTo>
                  <a:pt x="2451878" y="290191"/>
                </a:lnTo>
                <a:lnTo>
                  <a:pt x="0" y="29019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7780" rIns="0" bIns="1778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学员获奖率高</a:t>
            </a: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AEEF74A1-D924-A7CF-4AF9-2E18024B1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466" y="1253625"/>
            <a:ext cx="2482515" cy="154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CAF6B1D-D926-7574-9AD0-A563519CC4A1}"/>
              </a:ext>
            </a:extLst>
          </p:cNvPr>
          <p:cNvSpPr txBox="1"/>
          <p:nvPr/>
        </p:nvSpPr>
        <p:spPr>
          <a:xfrm>
            <a:off x="733795" y="2727699"/>
            <a:ext cx="244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双线并举，成效斐然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468041-9429-A5B9-1183-EAF9195DD525}"/>
              </a:ext>
            </a:extLst>
          </p:cNvPr>
          <p:cNvSpPr txBox="1"/>
          <p:nvPr/>
        </p:nvSpPr>
        <p:spPr>
          <a:xfrm>
            <a:off x="1060930" y="3289969"/>
            <a:ext cx="272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20+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意向合作中小学校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374032-0982-F5E4-3AFB-D31E03CBA2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98" y="3877607"/>
            <a:ext cx="1365528" cy="20200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700266-9BC8-2E32-FA2B-CB1DB113FD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032" y="3877606"/>
            <a:ext cx="1428443" cy="2020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72664D-D836-6979-C77E-1CD170B625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0079" y="4024440"/>
            <a:ext cx="800950" cy="75514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158E81-82A2-4306-BA05-39583A3BDB4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7080" y="4348886"/>
            <a:ext cx="1470742" cy="138663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F4C4731-2925-5CD3-C9DE-02C0EAC7671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097" y="4135033"/>
            <a:ext cx="1458725" cy="41259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8731AB8-641F-18C5-6828-8A27CB27A2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097" y="5393884"/>
            <a:ext cx="1412839" cy="427630"/>
          </a:xfrm>
          <a:prstGeom prst="rect">
            <a:avLst/>
          </a:prstGeom>
        </p:spPr>
      </p:pic>
      <p:pic>
        <p:nvPicPr>
          <p:cNvPr id="26" name="Picture 2" descr="剡锋（上海）教育科技有限公司">
            <a:extLst>
              <a:ext uri="{FF2B5EF4-FFF2-40B4-BE49-F238E27FC236}">
                <a16:creationId xmlns:a16="http://schemas.microsoft.com/office/drawing/2014/main" id="{2FD09205-EFF5-773E-3FCB-86E6BCCCE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7189" y="4956341"/>
            <a:ext cx="1011716" cy="94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32">
            <a:extLst>
              <a:ext uri="{FF2B5EF4-FFF2-40B4-BE49-F238E27FC236}">
                <a16:creationId xmlns:a16="http://schemas.microsoft.com/office/drawing/2014/main" id="{3865871B-2A03-C4FF-1AB1-51F56991B890}"/>
              </a:ext>
            </a:extLst>
          </p:cNvPr>
          <p:cNvSpPr txBox="1"/>
          <p:nvPr/>
        </p:nvSpPr>
        <p:spPr>
          <a:xfrm>
            <a:off x="905143" y="5865693"/>
            <a:ext cx="3037776" cy="310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复旦附中与</a:t>
            </a:r>
            <a:r>
              <a:rPr lang="en-US" altLang="zh-CN" sz="105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MarsOJ</a:t>
            </a: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签订的合作意向书</a:t>
            </a:r>
          </a:p>
        </p:txBody>
      </p:sp>
      <p:sp>
        <p:nvSpPr>
          <p:cNvPr id="29" name="Freeform: Shape 39">
            <a:extLst>
              <a:ext uri="{FF2B5EF4-FFF2-40B4-BE49-F238E27FC236}">
                <a16:creationId xmlns:a16="http://schemas.microsoft.com/office/drawing/2014/main" id="{2D415924-CD70-267D-B626-F0FBAD637526}"/>
              </a:ext>
            </a:extLst>
          </p:cNvPr>
          <p:cNvSpPr/>
          <p:nvPr/>
        </p:nvSpPr>
        <p:spPr>
          <a:xfrm>
            <a:off x="4009725" y="2890864"/>
            <a:ext cx="2451878" cy="290191"/>
          </a:xfrm>
          <a:custGeom>
            <a:avLst/>
            <a:gdLst>
              <a:gd name="connsiteX0" fmla="*/ 0 w 2451878"/>
              <a:gd name="connsiteY0" fmla="*/ 0 h 290191"/>
              <a:gd name="connsiteX1" fmla="*/ 2451878 w 2451878"/>
              <a:gd name="connsiteY1" fmla="*/ 0 h 290191"/>
              <a:gd name="connsiteX2" fmla="*/ 2451878 w 2451878"/>
              <a:gd name="connsiteY2" fmla="*/ 290191 h 290191"/>
              <a:gd name="connsiteX3" fmla="*/ 0 w 2451878"/>
              <a:gd name="connsiteY3" fmla="*/ 290191 h 290191"/>
              <a:gd name="connsiteX4" fmla="*/ 0 w 2451878"/>
              <a:gd name="connsiteY4" fmla="*/ 0 h 29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290191">
                <a:moveTo>
                  <a:pt x="0" y="0"/>
                </a:moveTo>
                <a:lnTo>
                  <a:pt x="2451878" y="0"/>
                </a:lnTo>
                <a:lnTo>
                  <a:pt x="2451878" y="290191"/>
                </a:lnTo>
                <a:lnTo>
                  <a:pt x="0" y="29019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7780" rIns="0" bIns="1778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4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占位符 7">
            <a:extLst>
              <a:ext uri="{FF2B5EF4-FFF2-40B4-BE49-F238E27FC236}">
                <a16:creationId xmlns:a16="http://schemas.microsoft.com/office/drawing/2014/main" id="{321CF4BF-F4CC-5BB9-9747-B88547DCCC82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37" name="文本占位符 13">
            <a:extLst>
              <a:ext uri="{FF2B5EF4-FFF2-40B4-BE49-F238E27FC236}">
                <a16:creationId xmlns:a16="http://schemas.microsoft.com/office/drawing/2014/main" id="{4B0C9925-3317-4CDD-0FFB-D25C21D8229E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43" name="文本占位符 16">
            <a:extLst>
              <a:ext uri="{FF2B5EF4-FFF2-40B4-BE49-F238E27FC236}">
                <a16:creationId xmlns:a16="http://schemas.microsoft.com/office/drawing/2014/main" id="{62FA3536-1EB7-097E-12BA-C122BB578E5E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商业模式</a:t>
            </a:r>
          </a:p>
        </p:txBody>
      </p:sp>
      <p:sp>
        <p:nvSpPr>
          <p:cNvPr id="44" name="文本占位符 18">
            <a:extLst>
              <a:ext uri="{FF2B5EF4-FFF2-40B4-BE49-F238E27FC236}">
                <a16:creationId xmlns:a16="http://schemas.microsoft.com/office/drawing/2014/main" id="{8C405CD3-344E-8478-2C07-5FA69E6FB771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45" name="文本占位符 16">
            <a:extLst>
              <a:ext uri="{FF2B5EF4-FFF2-40B4-BE49-F238E27FC236}">
                <a16:creationId xmlns:a16="http://schemas.microsoft.com/office/drawing/2014/main" id="{548A3241-E18F-9CAA-C21E-40188F4372E1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F65C53-90AF-AF57-12EF-7B8C098771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0677" y="3775265"/>
            <a:ext cx="3765210" cy="2269935"/>
          </a:xfrm>
          <a:prstGeom prst="rect">
            <a:avLst/>
          </a:prstGeom>
        </p:spPr>
      </p:pic>
      <p:sp>
        <p:nvSpPr>
          <p:cNvPr id="11" name="Freeform: Shape 37">
            <a:extLst>
              <a:ext uri="{FF2B5EF4-FFF2-40B4-BE49-F238E27FC236}">
                <a16:creationId xmlns:a16="http://schemas.microsoft.com/office/drawing/2014/main" id="{2ADFF1FB-8FB8-1301-FD8D-52CB2B57090A}"/>
              </a:ext>
            </a:extLst>
          </p:cNvPr>
          <p:cNvSpPr/>
          <p:nvPr/>
        </p:nvSpPr>
        <p:spPr>
          <a:xfrm>
            <a:off x="8329994" y="3253333"/>
            <a:ext cx="2695911" cy="481763"/>
          </a:xfrm>
          <a:custGeom>
            <a:avLst/>
            <a:gdLst>
              <a:gd name="connsiteX0" fmla="*/ 0 w 2451878"/>
              <a:gd name="connsiteY0" fmla="*/ 0 h 471561"/>
              <a:gd name="connsiteX1" fmla="*/ 2451878 w 2451878"/>
              <a:gd name="connsiteY1" fmla="*/ 0 h 471561"/>
              <a:gd name="connsiteX2" fmla="*/ 2451878 w 2451878"/>
              <a:gd name="connsiteY2" fmla="*/ 471561 h 471561"/>
              <a:gd name="connsiteX3" fmla="*/ 0 w 2451878"/>
              <a:gd name="connsiteY3" fmla="*/ 471561 h 471561"/>
              <a:gd name="connsiteX4" fmla="*/ 0 w 2451878"/>
              <a:gd name="connsiteY4" fmla="*/ 0 h 47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471561">
                <a:moveTo>
                  <a:pt x="0" y="0"/>
                </a:moveTo>
                <a:lnTo>
                  <a:pt x="2451878" y="0"/>
                </a:lnTo>
                <a:lnTo>
                  <a:pt x="2451878" y="471561"/>
                </a:lnTo>
                <a:lnTo>
                  <a:pt x="0" y="471561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4130" rIns="0" bIns="24130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900" b="1" kern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900" b="1" kern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年信奥赛成绩喜人</a:t>
            </a:r>
          </a:p>
        </p:txBody>
      </p:sp>
    </p:spTree>
    <p:extLst>
      <p:ext uri="{BB962C8B-B14F-4D97-AF65-F5344CB8AC3E}">
        <p14:creationId xmlns:p14="http://schemas.microsoft.com/office/powerpoint/2010/main" val="391721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EF5FDEE-E760-A96A-44DA-FC546AE8338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6" progId="TCLayout.ActiveDocument.1">
                  <p:embed/>
                </p:oleObj>
              </mc:Choice>
              <mc:Fallback>
                <p:oleObj name="think-cell Slide" r:id="rId5" imgW="473" imgH="47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EF5FDEE-E760-A96A-44DA-FC546AE833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连接符 124">
            <a:extLst>
              <a:ext uri="{FF2B5EF4-FFF2-40B4-BE49-F238E27FC236}">
                <a16:creationId xmlns:a16="http://schemas.microsoft.com/office/drawing/2014/main" id="{A39C8C00-5FEE-6A3B-C4E9-ACAADB68FD8B}"/>
              </a:ext>
            </a:extLst>
          </p:cNvPr>
          <p:cNvCxnSpPr>
            <a:cxnSpLocks/>
          </p:cNvCxnSpPr>
          <p:nvPr/>
        </p:nvCxnSpPr>
        <p:spPr>
          <a:xfrm flipH="1" flipV="1">
            <a:off x="9710685" y="4720492"/>
            <a:ext cx="168877" cy="1065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72">
            <a:extLst>
              <a:ext uri="{FF2B5EF4-FFF2-40B4-BE49-F238E27FC236}">
                <a16:creationId xmlns:a16="http://schemas.microsoft.com/office/drawing/2014/main" id="{90943684-9B8E-0B23-7BB2-69F3E622851F}"/>
              </a:ext>
            </a:extLst>
          </p:cNvPr>
          <p:cNvSpPr txBox="1"/>
          <p:nvPr/>
        </p:nvSpPr>
        <p:spPr>
          <a:xfrm>
            <a:off x="884073" y="4301932"/>
            <a:ext cx="3936505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 Medium"/>
              </a:rPr>
              <a:t>算法思维培养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 Medium"/>
              </a:rPr>
              <a:t>：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 Medium"/>
              </a:rPr>
              <a:t>需求亟待解决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Fira Sans Extra Condensed Medium"/>
            </a:endParaRPr>
          </a:p>
        </p:txBody>
      </p:sp>
      <p:cxnSp>
        <p:nvCxnSpPr>
          <p:cNvPr id="38" name="直接连接符 123">
            <a:extLst>
              <a:ext uri="{FF2B5EF4-FFF2-40B4-BE49-F238E27FC236}">
                <a16:creationId xmlns:a16="http://schemas.microsoft.com/office/drawing/2014/main" id="{865B78D5-9A9C-1D0F-F1D7-2F5F37CDA7EC}"/>
              </a:ext>
            </a:extLst>
          </p:cNvPr>
          <p:cNvCxnSpPr/>
          <p:nvPr/>
        </p:nvCxnSpPr>
        <p:spPr>
          <a:xfrm>
            <a:off x="398357" y="1442508"/>
            <a:ext cx="0" cy="472948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125">
            <a:extLst>
              <a:ext uri="{FF2B5EF4-FFF2-40B4-BE49-F238E27FC236}">
                <a16:creationId xmlns:a16="http://schemas.microsoft.com/office/drawing/2014/main" id="{2F2F3960-219B-1948-9BCF-DB07179A0556}"/>
              </a:ext>
            </a:extLst>
          </p:cNvPr>
          <p:cNvCxnSpPr/>
          <p:nvPr/>
        </p:nvCxnSpPr>
        <p:spPr>
          <a:xfrm flipH="1">
            <a:off x="443865" y="1442720"/>
            <a:ext cx="5544820" cy="1100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87">
            <a:extLst>
              <a:ext uri="{FF2B5EF4-FFF2-40B4-BE49-F238E27FC236}">
                <a16:creationId xmlns:a16="http://schemas.microsoft.com/office/drawing/2014/main" id="{F2DEA06B-8E07-EE32-250C-C018F5A5C720}"/>
              </a:ext>
            </a:extLst>
          </p:cNvPr>
          <p:cNvSpPr/>
          <p:nvPr/>
        </p:nvSpPr>
        <p:spPr>
          <a:xfrm>
            <a:off x="5972594" y="2830492"/>
            <a:ext cx="3019273" cy="1378584"/>
          </a:xfrm>
          <a:prstGeom prst="roundRect">
            <a:avLst/>
          </a:prstGeom>
          <a:solidFill>
            <a:srgbClr val="BD4391">
              <a:alpha val="3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产品技术领先</a:t>
            </a:r>
          </a:p>
        </p:txBody>
      </p:sp>
      <p:sp>
        <p:nvSpPr>
          <p:cNvPr id="54" name="圆角矩形 88">
            <a:extLst>
              <a:ext uri="{FF2B5EF4-FFF2-40B4-BE49-F238E27FC236}">
                <a16:creationId xmlns:a16="http://schemas.microsoft.com/office/drawing/2014/main" id="{7BB6DC10-2620-C79D-7B2B-335BFC50C826}"/>
              </a:ext>
            </a:extLst>
          </p:cNvPr>
          <p:cNvSpPr/>
          <p:nvPr/>
        </p:nvSpPr>
        <p:spPr>
          <a:xfrm>
            <a:off x="2957055" y="1467425"/>
            <a:ext cx="3019273" cy="1378584"/>
          </a:xfrm>
          <a:prstGeom prst="roundRect">
            <a:avLst/>
          </a:prstGeom>
          <a:solidFill>
            <a:schemeClr val="accent2">
              <a:lumMod val="75000"/>
              <a:alpha val="3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远景广阔</a:t>
            </a:r>
            <a:endParaRPr lang="zh-CN" altLang="en-US" sz="20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圆角矩形 89">
            <a:extLst>
              <a:ext uri="{FF2B5EF4-FFF2-40B4-BE49-F238E27FC236}">
                <a16:creationId xmlns:a16="http://schemas.microsoft.com/office/drawing/2014/main" id="{A44991A9-FA01-76CA-EC70-124B925D669F}"/>
              </a:ext>
            </a:extLst>
          </p:cNvPr>
          <p:cNvSpPr/>
          <p:nvPr/>
        </p:nvSpPr>
        <p:spPr>
          <a:xfrm>
            <a:off x="2956503" y="2849993"/>
            <a:ext cx="3019273" cy="1378584"/>
          </a:xfrm>
          <a:prstGeom prst="roundRect">
            <a:avLst/>
          </a:prstGeom>
          <a:solidFill>
            <a:schemeClr val="accent1">
              <a:alpha val="3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名师顾问领航</a:t>
            </a:r>
          </a:p>
        </p:txBody>
      </p:sp>
      <p:sp>
        <p:nvSpPr>
          <p:cNvPr id="56" name="圆角矩形 90">
            <a:extLst>
              <a:ext uri="{FF2B5EF4-FFF2-40B4-BE49-F238E27FC236}">
                <a16:creationId xmlns:a16="http://schemas.microsoft.com/office/drawing/2014/main" id="{3E8E1CB1-491D-4E9E-BBDC-E0EF8ED472B6}"/>
              </a:ext>
            </a:extLst>
          </p:cNvPr>
          <p:cNvSpPr/>
          <p:nvPr/>
        </p:nvSpPr>
        <p:spPr>
          <a:xfrm>
            <a:off x="5976880" y="1450211"/>
            <a:ext cx="3019273" cy="137858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教研团队专业</a:t>
            </a:r>
          </a:p>
        </p:txBody>
      </p:sp>
      <p:pic>
        <p:nvPicPr>
          <p:cNvPr id="57" name="图片 91">
            <a:extLst>
              <a:ext uri="{FF2B5EF4-FFF2-40B4-BE49-F238E27FC236}">
                <a16:creationId xmlns:a16="http://schemas.microsoft.com/office/drawing/2014/main" id="{83DD525B-1A74-20D7-74BA-21615753056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1290" y="1237635"/>
            <a:ext cx="5343204" cy="2968447"/>
          </a:xfrm>
          <a:prstGeom prst="rect">
            <a:avLst/>
          </a:prstGeom>
        </p:spPr>
      </p:pic>
      <p:sp>
        <p:nvSpPr>
          <p:cNvPr id="58" name="文本框 92">
            <a:extLst>
              <a:ext uri="{FF2B5EF4-FFF2-40B4-BE49-F238E27FC236}">
                <a16:creationId xmlns:a16="http://schemas.microsoft.com/office/drawing/2014/main" id="{93F2CEFA-4DC9-D3AC-8A08-D409BA6D1D4C}"/>
              </a:ext>
            </a:extLst>
          </p:cNvPr>
          <p:cNvSpPr txBox="1"/>
          <p:nvPr/>
        </p:nvSpPr>
        <p:spPr>
          <a:xfrm>
            <a:off x="962379" y="843748"/>
            <a:ext cx="10267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项目核心优势：高知识壁垒 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市场需求广阔 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产品团队资源领先</a:t>
            </a:r>
          </a:p>
        </p:txBody>
      </p:sp>
      <p:sp>
        <p:nvSpPr>
          <p:cNvPr id="59" name="矩形 93">
            <a:extLst>
              <a:ext uri="{FF2B5EF4-FFF2-40B4-BE49-F238E27FC236}">
                <a16:creationId xmlns:a16="http://schemas.microsoft.com/office/drawing/2014/main" id="{74C44F3A-7EE5-EBF6-7FC7-3E17F3362D6D}"/>
              </a:ext>
            </a:extLst>
          </p:cNvPr>
          <p:cNvSpPr/>
          <p:nvPr/>
        </p:nvSpPr>
        <p:spPr>
          <a:xfrm>
            <a:off x="516133" y="4758014"/>
            <a:ext cx="2830200" cy="657266"/>
          </a:xfrm>
          <a:prstGeom prst="rect">
            <a:avLst/>
          </a:prstGeom>
          <a:noFill/>
          <a:ln w="31750" cmpd="sng">
            <a:solidFill>
              <a:srgbClr val="7030A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4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思维难度大、知识面更广</a:t>
            </a:r>
            <a:endParaRPr lang="en-US" altLang="zh-CN" sz="1400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4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帮助青少年构建逻辑思维体系</a:t>
            </a:r>
            <a:endParaRPr lang="en-US" altLang="zh-CN" sz="1400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左箭头 94">
            <a:extLst>
              <a:ext uri="{FF2B5EF4-FFF2-40B4-BE49-F238E27FC236}">
                <a16:creationId xmlns:a16="http://schemas.microsoft.com/office/drawing/2014/main" id="{04B2BEC2-1227-9871-31A1-1AC12529DAB0}"/>
              </a:ext>
            </a:extLst>
          </p:cNvPr>
          <p:cNvSpPr/>
          <p:nvPr/>
        </p:nvSpPr>
        <p:spPr>
          <a:xfrm>
            <a:off x="4651315" y="4413233"/>
            <a:ext cx="919682" cy="94848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95">
            <a:extLst>
              <a:ext uri="{FF2B5EF4-FFF2-40B4-BE49-F238E27FC236}">
                <a16:creationId xmlns:a16="http://schemas.microsoft.com/office/drawing/2014/main" id="{4356CB29-BC39-D515-129D-97088049CEC8}"/>
              </a:ext>
            </a:extLst>
          </p:cNvPr>
          <p:cNvSpPr/>
          <p:nvPr/>
        </p:nvSpPr>
        <p:spPr>
          <a:xfrm>
            <a:off x="738009" y="1629507"/>
            <a:ext cx="1507816" cy="1054419"/>
          </a:xfrm>
          <a:prstGeom prst="rect">
            <a:avLst/>
          </a:prstGeom>
          <a:noFill/>
          <a:ln w="31750" cmpd="sng">
            <a:solidFill>
              <a:srgbClr val="7030A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fontAlgn="base"/>
            <a:r>
              <a:rPr lang="zh-CN" altLang="en-US" sz="16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细分垂类，潜力极大</a:t>
            </a:r>
            <a:endParaRPr lang="en-US" altLang="zh-CN" sz="16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base"/>
            <a:r>
              <a:rPr lang="zh-CN" altLang="en-US" sz="16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算法工程师需求旺盛</a:t>
            </a:r>
            <a:endParaRPr lang="en-US" altLang="zh-CN" sz="16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矩形 96">
            <a:extLst>
              <a:ext uri="{FF2B5EF4-FFF2-40B4-BE49-F238E27FC236}">
                <a16:creationId xmlns:a16="http://schemas.microsoft.com/office/drawing/2014/main" id="{2B75449E-281C-4E5B-03F1-BE6572CAE8A6}"/>
              </a:ext>
            </a:extLst>
          </p:cNvPr>
          <p:cNvSpPr/>
          <p:nvPr/>
        </p:nvSpPr>
        <p:spPr>
          <a:xfrm>
            <a:off x="9648729" y="1630643"/>
            <a:ext cx="1507820" cy="904115"/>
          </a:xfrm>
          <a:prstGeom prst="rect">
            <a:avLst/>
          </a:prstGeom>
          <a:noFill/>
          <a:ln w="31750" cmpd="sng">
            <a:solidFill>
              <a:srgbClr val="7030A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Bef>
                <a:spcPct val="0"/>
              </a:spcBef>
            </a:pPr>
            <a:r>
              <a:rPr lang="zh-CN" altLang="en-US" sz="16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经验丰富、体系完善；客户资源深厚</a:t>
            </a:r>
          </a:p>
        </p:txBody>
      </p:sp>
      <p:sp>
        <p:nvSpPr>
          <p:cNvPr id="63" name="矩形 97">
            <a:extLst>
              <a:ext uri="{FF2B5EF4-FFF2-40B4-BE49-F238E27FC236}">
                <a16:creationId xmlns:a16="http://schemas.microsoft.com/office/drawing/2014/main" id="{D6A9E522-B1DD-9C83-895A-CC535B0072CF}"/>
              </a:ext>
            </a:extLst>
          </p:cNvPr>
          <p:cNvSpPr/>
          <p:nvPr/>
        </p:nvSpPr>
        <p:spPr>
          <a:xfrm>
            <a:off x="741598" y="3012075"/>
            <a:ext cx="1507820" cy="1054419"/>
          </a:xfrm>
          <a:prstGeom prst="rect">
            <a:avLst/>
          </a:prstGeom>
          <a:noFill/>
          <a:ln w="31750" cmpd="sng">
            <a:solidFill>
              <a:srgbClr val="7030A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6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资深教授领衔</a:t>
            </a:r>
            <a:r>
              <a:rPr lang="en-US" altLang="zh-CN" sz="16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深厚行业背景和师资团队</a:t>
            </a:r>
          </a:p>
        </p:txBody>
      </p:sp>
      <p:sp>
        <p:nvSpPr>
          <p:cNvPr id="64" name="矩形 98">
            <a:extLst>
              <a:ext uri="{FF2B5EF4-FFF2-40B4-BE49-F238E27FC236}">
                <a16:creationId xmlns:a16="http://schemas.microsoft.com/office/drawing/2014/main" id="{4FC6FA24-9C15-79CB-F3C8-D61A2C255798}"/>
              </a:ext>
            </a:extLst>
          </p:cNvPr>
          <p:cNvSpPr/>
          <p:nvPr/>
        </p:nvSpPr>
        <p:spPr>
          <a:xfrm>
            <a:off x="9648729" y="3012075"/>
            <a:ext cx="1507820" cy="904115"/>
          </a:xfrm>
          <a:prstGeom prst="rect">
            <a:avLst/>
          </a:prstGeom>
          <a:noFill/>
          <a:ln w="31750" cmpd="sng">
            <a:solidFill>
              <a:srgbClr val="7030A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fontAlgn="base">
              <a:spcBef>
                <a:spcPct val="0"/>
              </a:spcBef>
            </a:pPr>
            <a:r>
              <a:rPr lang="zh-CN" altLang="en-US" sz="16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大数据分析及人工智能推荐算法</a:t>
            </a:r>
          </a:p>
        </p:txBody>
      </p:sp>
      <p:sp>
        <p:nvSpPr>
          <p:cNvPr id="65" name="左箭头 94">
            <a:extLst>
              <a:ext uri="{FF2B5EF4-FFF2-40B4-BE49-F238E27FC236}">
                <a16:creationId xmlns:a16="http://schemas.microsoft.com/office/drawing/2014/main" id="{57368A37-C4B2-58EB-60F5-7FE891CF29CE}"/>
              </a:ext>
            </a:extLst>
          </p:cNvPr>
          <p:cNvSpPr/>
          <p:nvPr/>
        </p:nvSpPr>
        <p:spPr>
          <a:xfrm rot="10800000">
            <a:off x="6444156" y="4411700"/>
            <a:ext cx="919681" cy="90200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93">
            <a:extLst>
              <a:ext uri="{FF2B5EF4-FFF2-40B4-BE49-F238E27FC236}">
                <a16:creationId xmlns:a16="http://schemas.microsoft.com/office/drawing/2014/main" id="{0E395E49-1D1C-6825-4FEA-E3B82FF6B278}"/>
              </a:ext>
            </a:extLst>
          </p:cNvPr>
          <p:cNvSpPr/>
          <p:nvPr/>
        </p:nvSpPr>
        <p:spPr>
          <a:xfrm>
            <a:off x="8606711" y="4834731"/>
            <a:ext cx="3048995" cy="413888"/>
          </a:xfrm>
          <a:prstGeom prst="rect">
            <a:avLst/>
          </a:prstGeom>
          <a:noFill/>
          <a:ln w="31750" cmpd="sng">
            <a:solidFill>
              <a:srgbClr val="7030A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知识壁垒高，开展难</a:t>
            </a:r>
            <a:endParaRPr lang="zh-CN" altLang="en-US" sz="1600" spc="150" dirty="0">
              <a:solidFill>
                <a:srgbClr val="00B05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文本框 72">
            <a:extLst>
              <a:ext uri="{FF2B5EF4-FFF2-40B4-BE49-F238E27FC236}">
                <a16:creationId xmlns:a16="http://schemas.microsoft.com/office/drawing/2014/main" id="{EDB6804F-B0F1-1B67-E21E-4FD46DAEE1DE}"/>
              </a:ext>
            </a:extLst>
          </p:cNvPr>
          <p:cNvSpPr txBox="1"/>
          <p:nvPr/>
        </p:nvSpPr>
        <p:spPr>
          <a:xfrm>
            <a:off x="7716471" y="4314067"/>
            <a:ext cx="4829477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 Medium"/>
              </a:rPr>
              <a:t>教育资源不均衡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 Medium"/>
              </a:rPr>
              <a:t>：集中于传统强省、强校</a:t>
            </a:r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Fira Sans Extra Condensed Medium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457B2365-C655-5071-3168-E429F0535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7368154"/>
              </p:ext>
            </p:extLst>
          </p:nvPr>
        </p:nvGraphicFramePr>
        <p:xfrm>
          <a:off x="1924685" y="4572716"/>
          <a:ext cx="8128000" cy="1586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9086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900A50D3-1117-0C88-C2B8-CA6F5BD98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22732"/>
              </p:ext>
            </p:extLst>
          </p:nvPr>
        </p:nvGraphicFramePr>
        <p:xfrm>
          <a:off x="-90311" y="697090"/>
          <a:ext cx="12282311" cy="5728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89" name="五边形 88">
            <a:extLst>
              <a:ext uri="{FF2B5EF4-FFF2-40B4-BE49-F238E27FC236}">
                <a16:creationId xmlns:a16="http://schemas.microsoft.com/office/drawing/2014/main" id="{6815E641-7CFC-0931-AA6D-475BF246E6A5}"/>
              </a:ext>
            </a:extLst>
          </p:cNvPr>
          <p:cNvSpPr/>
          <p:nvPr/>
        </p:nvSpPr>
        <p:spPr>
          <a:xfrm>
            <a:off x="597908" y="5314514"/>
            <a:ext cx="1950382" cy="1144437"/>
          </a:xfrm>
          <a:prstGeom prst="homePlate">
            <a:avLst/>
          </a:prstGeom>
          <a:solidFill>
            <a:srgbClr val="834182">
              <a:alpha val="69804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五边形 13">
            <a:extLst>
              <a:ext uri="{FF2B5EF4-FFF2-40B4-BE49-F238E27FC236}">
                <a16:creationId xmlns:a16="http://schemas.microsoft.com/office/drawing/2014/main" id="{74B194DD-D690-D300-7975-5D886E16AE68}"/>
              </a:ext>
            </a:extLst>
          </p:cNvPr>
          <p:cNvSpPr/>
          <p:nvPr/>
        </p:nvSpPr>
        <p:spPr>
          <a:xfrm>
            <a:off x="588053" y="1436595"/>
            <a:ext cx="1950382" cy="1144437"/>
          </a:xfrm>
          <a:prstGeom prst="homePlate">
            <a:avLst/>
          </a:prstGeom>
          <a:solidFill>
            <a:srgbClr val="834182">
              <a:alpha val="69804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3" name="图片 91">
            <a:extLst>
              <a:ext uri="{FF2B5EF4-FFF2-40B4-BE49-F238E27FC236}">
                <a16:creationId xmlns:a16="http://schemas.microsoft.com/office/drawing/2014/main" id="{1C92E9E2-3EE6-B3DA-9952-3F8FC8EF012D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430" y="2229405"/>
            <a:ext cx="3627874" cy="2015486"/>
          </a:xfrm>
          <a:prstGeom prst="rect">
            <a:avLst/>
          </a:prstGeom>
        </p:spPr>
      </p:pic>
      <p:sp>
        <p:nvSpPr>
          <p:cNvPr id="66" name="文本占位符 2">
            <a:extLst>
              <a:ext uri="{FF2B5EF4-FFF2-40B4-BE49-F238E27FC236}">
                <a16:creationId xmlns:a16="http://schemas.microsoft.com/office/drawing/2014/main" id="{1C66E487-8469-51E1-A182-1E382C4A3697}"/>
              </a:ext>
            </a:extLst>
          </p:cNvPr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500380" y="4027159"/>
            <a:ext cx="3154606" cy="114962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67" name="文本占位符 2">
            <a:extLst>
              <a:ext uri="{FF2B5EF4-FFF2-40B4-BE49-F238E27FC236}">
                <a16:creationId xmlns:a16="http://schemas.microsoft.com/office/drawing/2014/main" id="{5AB26791-4E82-811F-D498-58FEC7B0EE8F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06414" y="2729905"/>
            <a:ext cx="3148572" cy="1166813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400" dirty="0">
              <a:ea typeface="等线" panose="02010600030101010101" pitchFamily="2" charset="-122"/>
            </a:endParaRPr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A4B01F7-1D08-D1F4-82F2-2AD314EB2F71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12583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3" imgH="476" progId="TCLayout.ActiveDocument.1">
                  <p:embed/>
                </p:oleObj>
              </mc:Choice>
              <mc:Fallback>
                <p:oleObj name="think-cell Slide" r:id="rId16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500380" y="812800"/>
            <a:ext cx="877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ToB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端：提供信奥课程全套解决方案，</a:t>
            </a:r>
            <a:r>
              <a:rPr lang="en-US" altLang="zh-CN" sz="2400" b="1" dirty="0" err="1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OMO</a:t>
            </a:r>
            <a:r>
              <a:rPr sz="2400" b="1" dirty="0" err="1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共赢</a:t>
            </a:r>
          </a:p>
        </p:txBody>
      </p:sp>
      <p:pic>
        <p:nvPicPr>
          <p:cNvPr id="34" name="图片 33" descr="高新一中上课照片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689" y="5311921"/>
            <a:ext cx="2012426" cy="114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图片 34" descr="铁一中滨河logo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3161" y="5445033"/>
            <a:ext cx="2155983" cy="44170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942" y="6021561"/>
            <a:ext cx="2342098" cy="31550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885" y="1397164"/>
            <a:ext cx="2155983" cy="1149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" name="文本框 41"/>
          <p:cNvSpPr txBox="1"/>
          <p:nvPr/>
        </p:nvSpPr>
        <p:spPr>
          <a:xfrm>
            <a:off x="6079337" y="5222798"/>
            <a:ext cx="1101673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highlight>
                  <a:srgbClr val="8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与西安高中合作</a:t>
            </a:r>
            <a:endParaRPr lang="en-US" altLang="zh-CN" sz="1400" dirty="0">
              <a:solidFill>
                <a:schemeClr val="bg1"/>
              </a:solidFill>
              <a:highlight>
                <a:srgbClr val="8000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highlight>
                  <a:srgbClr val="8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双师课堂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2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3546" y="3266665"/>
            <a:ext cx="842653" cy="64371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56D39-7ADC-8A1C-1766-3AB8F481B292}"/>
              </a:ext>
            </a:extLst>
          </p:cNvPr>
          <p:cNvGrpSpPr/>
          <p:nvPr/>
        </p:nvGrpSpPr>
        <p:grpSpPr>
          <a:xfrm>
            <a:off x="3850258" y="2848546"/>
            <a:ext cx="1731544" cy="350838"/>
            <a:chOff x="0" y="471012"/>
            <a:chExt cx="2438400" cy="64087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2B7BF9C-DED4-0589-49A2-AE39FEA3EA89}"/>
                </a:ext>
              </a:extLst>
            </p:cNvPr>
            <p:cNvSpPr/>
            <p:nvPr/>
          </p:nvSpPr>
          <p:spPr>
            <a:xfrm>
              <a:off x="0" y="471012"/>
              <a:ext cx="2438400" cy="64087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tangle: Rounded Corners 4">
              <a:extLst>
                <a:ext uri="{FF2B5EF4-FFF2-40B4-BE49-F238E27FC236}">
                  <a16:creationId xmlns:a16="http://schemas.microsoft.com/office/drawing/2014/main" id="{45549B8F-0AA3-4E3C-7864-2D5455F60341}"/>
                </a:ext>
              </a:extLst>
            </p:cNvPr>
            <p:cNvSpPr txBox="1"/>
            <p:nvPr/>
          </p:nvSpPr>
          <p:spPr>
            <a:xfrm>
              <a:off x="31287" y="502298"/>
              <a:ext cx="2375829" cy="5783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</a:t>
              </a:r>
              <a:endParaRPr sz="6500" kern="12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CD47BFE-C6B9-6340-EBCF-AE6D7AF0DE0B}"/>
              </a:ext>
            </a:extLst>
          </p:cNvPr>
          <p:cNvGrpSpPr/>
          <p:nvPr/>
        </p:nvGrpSpPr>
        <p:grpSpPr>
          <a:xfrm>
            <a:off x="3911768" y="4100890"/>
            <a:ext cx="1670034" cy="368300"/>
            <a:chOff x="0" y="471012"/>
            <a:chExt cx="2438400" cy="640876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8201362B-4C79-EBAF-8B4C-B99B4C854860}"/>
                </a:ext>
              </a:extLst>
            </p:cNvPr>
            <p:cNvSpPr/>
            <p:nvPr/>
          </p:nvSpPr>
          <p:spPr>
            <a:xfrm>
              <a:off x="0" y="471012"/>
              <a:ext cx="2438400" cy="64087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Rectangle: Rounded Corners 4">
              <a:extLst>
                <a:ext uri="{FF2B5EF4-FFF2-40B4-BE49-F238E27FC236}">
                  <a16:creationId xmlns:a16="http://schemas.microsoft.com/office/drawing/2014/main" id="{9D107E08-C9F9-BC3C-6673-F9590C9B01C9}"/>
                </a:ext>
              </a:extLst>
            </p:cNvPr>
            <p:cNvSpPr txBox="1"/>
            <p:nvPr/>
          </p:nvSpPr>
          <p:spPr>
            <a:xfrm>
              <a:off x="31284" y="523799"/>
              <a:ext cx="2375830" cy="5783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</a:t>
              </a:r>
              <a:endParaRPr sz="6500" kern="1200" dirty="0"/>
            </a:p>
          </p:txBody>
        </p:sp>
      </p:grp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A3767CA0-6988-DEE1-1D12-9E497176530E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9375554" y="3171165"/>
            <a:ext cx="2500847" cy="7611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32042" y="2947576"/>
            <a:ext cx="2299710" cy="1166813"/>
          </a:xfrm>
          <a:prstGeom prst="rect">
            <a:avLst/>
          </a:prstGeom>
          <a:noFill/>
          <a:ln w="3175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400" b="1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机构获益</a:t>
            </a: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b="1" spc="150" dirty="0">
                <a:solidFill>
                  <a:srgbClr val="BD439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品牌</a:t>
            </a:r>
            <a:r>
              <a:rPr lang="zh-CN" altLang="en-US" sz="12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影响力扩大</a:t>
            </a:r>
            <a:endParaRPr lang="zh-CN" altLang="en-US" sz="12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b="1" spc="150" dirty="0">
                <a:solidFill>
                  <a:srgbClr val="BD439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客单价</a:t>
            </a:r>
            <a:r>
              <a:rPr lang="zh-CN" altLang="en-US" sz="12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提升，</a:t>
            </a:r>
            <a:r>
              <a:rPr lang="zh-CN" altLang="en-US" sz="1200" b="1" spc="150" dirty="0">
                <a:solidFill>
                  <a:srgbClr val="BD439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营利</a:t>
            </a:r>
            <a:r>
              <a:rPr lang="zh-CN" altLang="en-US" sz="12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增长</a:t>
            </a:r>
          </a:p>
        </p:txBody>
      </p:sp>
      <p:sp>
        <p:nvSpPr>
          <p:cNvPr id="19" name="矩形 18"/>
          <p:cNvSpPr/>
          <p:nvPr/>
        </p:nvSpPr>
        <p:spPr>
          <a:xfrm>
            <a:off x="633143" y="4320220"/>
            <a:ext cx="3124358" cy="560376"/>
          </a:xfrm>
          <a:prstGeom prst="rect">
            <a:avLst/>
          </a:prstGeom>
          <a:noFill/>
          <a:ln w="3175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b="1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义务教育学校合作动因</a:t>
            </a: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弱校</a:t>
            </a:r>
            <a:r>
              <a:rPr lang="zh-CN" altLang="en-US" sz="1400" b="1" spc="150" dirty="0">
                <a:solidFill>
                  <a:srgbClr val="BD439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低成本</a:t>
            </a:r>
            <a:r>
              <a:rPr lang="zh-CN" altLang="en-US" sz="14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拥有</a:t>
            </a:r>
            <a:r>
              <a:rPr lang="zh-CN" altLang="en-US" sz="1400" b="1" spc="150" dirty="0">
                <a:solidFill>
                  <a:srgbClr val="BD439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完整课程</a:t>
            </a: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培养信奥人才，助力高考升学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FA0555-7B68-67F8-D2F8-88871F7BF6FA}"/>
              </a:ext>
            </a:extLst>
          </p:cNvPr>
          <p:cNvSpPr txBox="1"/>
          <p:nvPr/>
        </p:nvSpPr>
        <p:spPr>
          <a:xfrm>
            <a:off x="654243" y="1529239"/>
            <a:ext cx="1521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：机构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QDROBOT</a:t>
            </a: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上海连锁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少儿编程机构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D24DCDB-C86E-5020-8FFD-87F13601EF16}"/>
              </a:ext>
            </a:extLst>
          </p:cNvPr>
          <p:cNvSpPr txBox="1"/>
          <p:nvPr/>
        </p:nvSpPr>
        <p:spPr>
          <a:xfrm>
            <a:off x="9059522" y="1410234"/>
            <a:ext cx="11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案例论证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05B47A6-A42C-768A-BE69-E0CDD40FDAF6}"/>
              </a:ext>
            </a:extLst>
          </p:cNvPr>
          <p:cNvGrpSpPr/>
          <p:nvPr/>
        </p:nvGrpSpPr>
        <p:grpSpPr>
          <a:xfrm>
            <a:off x="5589949" y="3640214"/>
            <a:ext cx="576282" cy="576282"/>
            <a:chOff x="1075020" y="1212966"/>
            <a:chExt cx="576282" cy="576282"/>
          </a:xfrm>
        </p:grpSpPr>
        <p:sp>
          <p:nvSpPr>
            <p:cNvPr id="54" name="加号 53">
              <a:extLst>
                <a:ext uri="{FF2B5EF4-FFF2-40B4-BE49-F238E27FC236}">
                  <a16:creationId xmlns:a16="http://schemas.microsoft.com/office/drawing/2014/main" id="{F30F438E-FF29-250B-22AA-57F1E0F8B05A}"/>
                </a:ext>
              </a:extLst>
            </p:cNvPr>
            <p:cNvSpPr/>
            <p:nvPr/>
          </p:nvSpPr>
          <p:spPr>
            <a:xfrm>
              <a:off x="1075020" y="1212966"/>
              <a:ext cx="576282" cy="576282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加号 4">
              <a:extLst>
                <a:ext uri="{FF2B5EF4-FFF2-40B4-BE49-F238E27FC236}">
                  <a16:creationId xmlns:a16="http://schemas.microsoft.com/office/drawing/2014/main" id="{9A36866D-5749-674F-E1A3-985C930606B8}"/>
                </a:ext>
              </a:extLst>
            </p:cNvPr>
            <p:cNvSpPr txBox="1"/>
            <p:nvPr/>
          </p:nvSpPr>
          <p:spPr>
            <a:xfrm>
              <a:off x="1151406" y="1433336"/>
              <a:ext cx="423510" cy="1355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800" kern="12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94C2982-17DD-8018-F857-A5F4565FA546}"/>
              </a:ext>
            </a:extLst>
          </p:cNvPr>
          <p:cNvGrpSpPr/>
          <p:nvPr/>
        </p:nvGrpSpPr>
        <p:grpSpPr>
          <a:xfrm>
            <a:off x="8691156" y="3622235"/>
            <a:ext cx="576282" cy="576282"/>
            <a:chOff x="2806253" y="1212966"/>
            <a:chExt cx="576282" cy="576282"/>
          </a:xfrm>
        </p:grpSpPr>
        <p:sp>
          <p:nvSpPr>
            <p:cNvPr id="61" name="等于 60">
              <a:extLst>
                <a:ext uri="{FF2B5EF4-FFF2-40B4-BE49-F238E27FC236}">
                  <a16:creationId xmlns:a16="http://schemas.microsoft.com/office/drawing/2014/main" id="{2A42CE9E-F591-CFA6-851A-1E98C1B8C442}"/>
                </a:ext>
              </a:extLst>
            </p:cNvPr>
            <p:cNvSpPr/>
            <p:nvPr/>
          </p:nvSpPr>
          <p:spPr>
            <a:xfrm>
              <a:off x="2806253" y="1212966"/>
              <a:ext cx="576282" cy="576282"/>
            </a:xfrm>
            <a:prstGeom prst="mathEqual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等于 4">
              <a:extLst>
                <a:ext uri="{FF2B5EF4-FFF2-40B4-BE49-F238E27FC236}">
                  <a16:creationId xmlns:a16="http://schemas.microsoft.com/office/drawing/2014/main" id="{BEE79DA9-D77F-2151-73FD-1EE9BE696168}"/>
                </a:ext>
              </a:extLst>
            </p:cNvPr>
            <p:cNvSpPr txBox="1"/>
            <p:nvPr/>
          </p:nvSpPr>
          <p:spPr>
            <a:xfrm>
              <a:off x="2882639" y="1331680"/>
              <a:ext cx="423510" cy="3388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300" kern="1200"/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951AE9F0-DD62-3A42-F08D-EA7E00224AC2}"/>
              </a:ext>
            </a:extLst>
          </p:cNvPr>
          <p:cNvSpPr/>
          <p:nvPr/>
        </p:nvSpPr>
        <p:spPr>
          <a:xfrm>
            <a:off x="789409" y="2694207"/>
            <a:ext cx="2679862" cy="1166813"/>
          </a:xfrm>
          <a:prstGeom prst="rect">
            <a:avLst/>
          </a:prstGeom>
          <a:noFill/>
          <a:ln w="3175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b="1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机构合作动因</a:t>
            </a: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低成本拥有高阶课程内容</a:t>
            </a:r>
            <a:endParaRPr lang="en-US" altLang="zh-CN" sz="14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</a:t>
            </a:r>
            <a:r>
              <a:rPr lang="zh-CN" altLang="en-US" sz="1400" b="1" spc="150" dirty="0">
                <a:solidFill>
                  <a:srgbClr val="BD439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学员出口</a:t>
            </a:r>
            <a:r>
              <a:rPr lang="zh-CN" altLang="en-US" sz="14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403" y="4439718"/>
            <a:ext cx="1177553" cy="975699"/>
          </a:xfrm>
          <a:prstGeom prst="rect">
            <a:avLst/>
          </a:prstGeom>
        </p:spPr>
      </p:pic>
      <p:sp>
        <p:nvSpPr>
          <p:cNvPr id="77" name="TextBox 69">
            <a:extLst>
              <a:ext uri="{FF2B5EF4-FFF2-40B4-BE49-F238E27FC236}">
                <a16:creationId xmlns:a16="http://schemas.microsoft.com/office/drawing/2014/main" id="{B2C4569B-AF17-1AAC-DE7D-0AA9FD2ED80F}"/>
              </a:ext>
            </a:extLst>
          </p:cNvPr>
          <p:cNvSpPr txBox="1"/>
          <p:nvPr/>
        </p:nvSpPr>
        <p:spPr>
          <a:xfrm>
            <a:off x="654243" y="5490572"/>
            <a:ext cx="15214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：学校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与西安高中合作开展信奥课程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F792AA-1F73-CEBF-0969-A7A49B11C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07639" y="1408122"/>
            <a:ext cx="1872544" cy="118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1B1587E6-D037-17EF-3917-3DE9305CA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097566"/>
              </p:ext>
            </p:extLst>
          </p:nvPr>
        </p:nvGraphicFramePr>
        <p:xfrm>
          <a:off x="6254667" y="3578293"/>
          <a:ext cx="2299710" cy="1537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8A2F9A95-91FC-B73D-AF13-570E9DA5A124}"/>
              </a:ext>
            </a:extLst>
          </p:cNvPr>
          <p:cNvSpPr txBox="1"/>
          <p:nvPr/>
        </p:nvSpPr>
        <p:spPr>
          <a:xfrm>
            <a:off x="4532029" y="3313024"/>
            <a:ext cx="942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普通少儿编程教师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0926DE8-51D8-A90B-40D7-1843FA7C049A}"/>
              </a:ext>
            </a:extLst>
          </p:cNvPr>
          <p:cNvSpPr txBox="1"/>
          <p:nvPr/>
        </p:nvSpPr>
        <p:spPr>
          <a:xfrm>
            <a:off x="4557596" y="4592790"/>
            <a:ext cx="942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普通信息技术老师</a:t>
            </a:r>
          </a:p>
        </p:txBody>
      </p:sp>
      <p:graphicFrame>
        <p:nvGraphicFramePr>
          <p:cNvPr id="83" name="表格 3">
            <a:extLst>
              <a:ext uri="{FF2B5EF4-FFF2-40B4-BE49-F238E27FC236}">
                <a16:creationId xmlns:a16="http://schemas.microsoft.com/office/drawing/2014/main" id="{827DED12-968C-EA60-AFD9-0063FEB3006B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210124304"/>
              </p:ext>
            </p:extLst>
          </p:nvPr>
        </p:nvGraphicFramePr>
        <p:xfrm>
          <a:off x="8746920" y="1255878"/>
          <a:ext cx="3170237" cy="139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1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20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18+30</a:t>
                      </a:r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72</a:t>
                      </a:r>
                      <a:r>
                        <a:rPr kumimoji="1"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万</a:t>
                      </a:r>
                      <a:endParaRPr lang="zh-CN" altLang="en-US" sz="105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180</a:t>
                      </a:r>
                      <a:r>
                        <a:rPr kumimoji="1"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万</a:t>
                      </a:r>
                      <a:endParaRPr lang="zh-CN" altLang="en-US" sz="105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42</a:t>
                      </a:r>
                      <a:r>
                        <a:rPr lang="zh-CN" altLang="en-US" sz="105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135</a:t>
                      </a:r>
                      <a:r>
                        <a:rPr lang="zh-CN" altLang="en-US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7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增收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93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7" name="文本框 86">
            <a:extLst>
              <a:ext uri="{FF2B5EF4-FFF2-40B4-BE49-F238E27FC236}">
                <a16:creationId xmlns:a16="http://schemas.microsoft.com/office/drawing/2014/main" id="{AF06C7CF-4893-5F28-2E22-F2733DC80559}"/>
              </a:ext>
            </a:extLst>
          </p:cNvPr>
          <p:cNvSpPr txBox="1"/>
          <p:nvPr/>
        </p:nvSpPr>
        <p:spPr>
          <a:xfrm>
            <a:off x="7356796" y="1531917"/>
            <a:ext cx="1148694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利润率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321%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80317EF-BE6C-6295-2BBA-E74393EA65C8}"/>
              </a:ext>
            </a:extLst>
          </p:cNvPr>
          <p:cNvSpPr txBox="1"/>
          <p:nvPr/>
        </p:nvSpPr>
        <p:spPr>
          <a:xfrm>
            <a:off x="5926656" y="1290850"/>
            <a:ext cx="13383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highlight>
                  <a:srgbClr val="8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机构老师线下授课场景</a:t>
            </a:r>
          </a:p>
        </p:txBody>
      </p:sp>
      <p:sp>
        <p:nvSpPr>
          <p:cNvPr id="90" name="文本占位符 2">
            <a:extLst>
              <a:ext uri="{FF2B5EF4-FFF2-40B4-BE49-F238E27FC236}">
                <a16:creationId xmlns:a16="http://schemas.microsoft.com/office/drawing/2014/main" id="{CDF47166-1F06-4CD9-6517-F50A4BB142FE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9375554" y="4079900"/>
            <a:ext cx="2500847" cy="76115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1735129-2DF7-E077-D6F1-A9149B2CD015}"/>
              </a:ext>
            </a:extLst>
          </p:cNvPr>
          <p:cNvSpPr/>
          <p:nvPr/>
        </p:nvSpPr>
        <p:spPr>
          <a:xfrm>
            <a:off x="9532042" y="3856311"/>
            <a:ext cx="2299710" cy="1166813"/>
          </a:xfrm>
          <a:prstGeom prst="rect">
            <a:avLst/>
          </a:prstGeom>
          <a:noFill/>
          <a:ln w="31750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400" b="1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学校获益</a:t>
            </a: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spc="1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学校</a:t>
            </a:r>
            <a:r>
              <a:rPr lang="zh-CN" altLang="en-US" sz="1200" b="1" spc="150" dirty="0">
                <a:solidFill>
                  <a:srgbClr val="BD43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竞争力</a:t>
            </a:r>
            <a:r>
              <a:rPr lang="zh-CN" altLang="en-US" sz="1200" spc="1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提升</a:t>
            </a:r>
            <a:endParaRPr lang="zh-CN" altLang="en-US" sz="12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200" b="1" spc="150" dirty="0">
                <a:solidFill>
                  <a:srgbClr val="BD43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名校</a:t>
            </a:r>
            <a:r>
              <a:rPr lang="zh-CN" altLang="en-US" sz="1200" b="1" spc="150" dirty="0">
                <a:solidFill>
                  <a:srgbClr val="BD439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升学率</a:t>
            </a:r>
            <a:r>
              <a:rPr lang="zh-CN" altLang="en-US" sz="1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</a:t>
            </a:r>
          </a:p>
        </p:txBody>
      </p:sp>
      <p:graphicFrame>
        <p:nvGraphicFramePr>
          <p:cNvPr id="94" name="表格 3">
            <a:extLst>
              <a:ext uri="{FF2B5EF4-FFF2-40B4-BE49-F238E27FC236}">
                <a16:creationId xmlns:a16="http://schemas.microsoft.com/office/drawing/2014/main" id="{31EF3575-BB77-4C8A-2F0A-AF42EAC9DD50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030854181"/>
              </p:ext>
            </p:extLst>
          </p:nvPr>
        </p:nvGraphicFramePr>
        <p:xfrm>
          <a:off x="8806324" y="5327426"/>
          <a:ext cx="3170237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9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0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获奖学员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5</a:t>
                      </a:r>
                      <a:endParaRPr lang="zh-CN" altLang="en-US" sz="105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10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21</a:t>
                      </a:r>
                      <a:endParaRPr lang="zh-CN" altLang="en-US" sz="105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1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增长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人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5" name="文本框 94">
            <a:extLst>
              <a:ext uri="{FF2B5EF4-FFF2-40B4-BE49-F238E27FC236}">
                <a16:creationId xmlns:a16="http://schemas.microsoft.com/office/drawing/2014/main" id="{7BCED2FE-D7DD-2BA2-AFCB-630B92F9A806}"/>
              </a:ext>
            </a:extLst>
          </p:cNvPr>
          <p:cNvSpPr txBox="1"/>
          <p:nvPr/>
        </p:nvSpPr>
        <p:spPr>
          <a:xfrm>
            <a:off x="7427802" y="5395719"/>
            <a:ext cx="1148694" cy="8617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信奥获奖比例提高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420%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646DB3BD-28B1-DBC1-8703-5179D5876CB3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18" name="文本占位符 13">
            <a:extLst>
              <a:ext uri="{FF2B5EF4-FFF2-40B4-BE49-F238E27FC236}">
                <a16:creationId xmlns:a16="http://schemas.microsoft.com/office/drawing/2014/main" id="{69A151FD-2ECB-2300-6C20-B3427114D72A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20" name="文本占位符 16">
            <a:extLst>
              <a:ext uri="{FF2B5EF4-FFF2-40B4-BE49-F238E27FC236}">
                <a16:creationId xmlns:a16="http://schemas.microsoft.com/office/drawing/2014/main" id="{24D42F59-E1FE-E5FE-E1EC-ED3A61D8EA8D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商业模式</a:t>
            </a:r>
          </a:p>
        </p:txBody>
      </p:sp>
      <p:sp>
        <p:nvSpPr>
          <p:cNvPr id="21" name="文本占位符 18">
            <a:extLst>
              <a:ext uri="{FF2B5EF4-FFF2-40B4-BE49-F238E27FC236}">
                <a16:creationId xmlns:a16="http://schemas.microsoft.com/office/drawing/2014/main" id="{C362A644-9FC9-6A45-F5C9-B76ACF378C38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22" name="文本占位符 16">
            <a:extLst>
              <a:ext uri="{FF2B5EF4-FFF2-40B4-BE49-F238E27FC236}">
                <a16:creationId xmlns:a16="http://schemas.microsoft.com/office/drawing/2014/main" id="{4550BE93-670D-FADE-37B5-3E3C2BFB009E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9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0180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715" imgH="5715" progId="TCLayout.ActiveDocument.1">
                  <p:embed/>
                </p:oleObj>
              </mc:Choice>
              <mc:Fallback>
                <p:oleObj name="think-cell Slide" r:id="rId4" imgW="5715" imgH="5715" progId="TCLayout.ActiveDocument.1">
                  <p:embed/>
                  <p:pic>
                    <p:nvPicPr>
                      <p:cNvPr id="0" name="Object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07C0EE-324C-A7E0-5A37-7220B35FD650}"/>
              </a:ext>
            </a:extLst>
          </p:cNvPr>
          <p:cNvSpPr txBox="1"/>
          <p:nvPr/>
        </p:nvSpPr>
        <p:spPr>
          <a:xfrm>
            <a:off x="4081703" y="1337133"/>
            <a:ext cx="8026717" cy="493286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500380" y="812800"/>
            <a:ext cx="9447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2400" b="1" dirty="0" err="1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en-US" sz="2400" b="1" dirty="0" err="1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oC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端：分享优质教育资源，培养未来算法人才</a:t>
            </a:r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378150" y="1700193"/>
            <a:ext cx="3131820" cy="74930"/>
            <a:chOff x="802638" y="3363729"/>
            <a:chExt cx="3686453" cy="74796"/>
          </a:xfrm>
        </p:grpSpPr>
        <p:sp>
          <p:nvSpPr>
            <p:cNvPr id="33" name="平行四边形 32"/>
            <p:cNvSpPr/>
            <p:nvPr/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/>
            <p:cNvCxnSpPr/>
            <p:nvPr/>
          </p:nvCxnSpPr>
          <p:spPr>
            <a:xfrm flipH="1">
              <a:off x="871314" y="3429000"/>
              <a:ext cx="3617777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4304501" y="1357190"/>
            <a:ext cx="2371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信奥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省：罗同学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25726" y="3476937"/>
            <a:ext cx="26315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highlight>
                  <a:srgbClr val="80008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累计收获家长好评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366007" y="1471292"/>
            <a:ext cx="2058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Impact" panose="020B0806030902050204" pitchFamily="34" charset="0"/>
                <a:ea typeface="微软雅黑" panose="020B0503020204020204" pitchFamily="34" charset="-122"/>
              </a:rPr>
              <a:t>80%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69652" y="2272895"/>
            <a:ext cx="1457008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highlight>
                  <a:srgbClr val="80008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高回购率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2151192" y="1453349"/>
            <a:ext cx="2058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Impact" panose="020B0806030902050204" pitchFamily="34" charset="0"/>
                <a:ea typeface="微软雅黑" panose="020B0503020204020204" pitchFamily="34" charset="-122"/>
              </a:rPr>
              <a:t>63%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354638" y="2272379"/>
            <a:ext cx="26959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highlight>
                  <a:srgbClr val="80008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C++赛事人均获奖比例</a:t>
            </a: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1162" y="4723241"/>
            <a:ext cx="2367258" cy="1125007"/>
          </a:xfrm>
          <a:prstGeom prst="rect">
            <a:avLst/>
          </a:prstGeom>
        </p:spPr>
      </p:pic>
      <p:cxnSp>
        <p:nvCxnSpPr>
          <p:cNvPr id="83" name="直接箭头连接符 82"/>
          <p:cNvCxnSpPr>
            <a:cxnSpLocks/>
          </p:cNvCxnSpPr>
          <p:nvPr/>
        </p:nvCxnSpPr>
        <p:spPr>
          <a:xfrm flipH="1">
            <a:off x="7763356" y="1331342"/>
            <a:ext cx="10717" cy="4938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7919970" y="1331342"/>
            <a:ext cx="3655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信奥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</a:t>
            </a:r>
            <a:r>
              <a: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省：吴同学</a:t>
            </a:r>
            <a:endParaRPr lang="en-US" altLang="zh-CN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8011554" y="1687948"/>
            <a:ext cx="3131820" cy="78105"/>
            <a:chOff x="802638" y="3363729"/>
            <a:chExt cx="3686453" cy="77971"/>
          </a:xfrm>
        </p:grpSpPr>
        <p:sp>
          <p:nvSpPr>
            <p:cNvPr id="86" name="平行四边形 85"/>
            <p:cNvSpPr/>
            <p:nvPr/>
          </p:nvSpPr>
          <p:spPr>
            <a:xfrm>
              <a:off x="802638" y="3363729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7" name="直接连接符 86"/>
            <p:cNvCxnSpPr/>
            <p:nvPr/>
          </p:nvCxnSpPr>
          <p:spPr>
            <a:xfrm flipH="1">
              <a:off x="871314" y="3441700"/>
              <a:ext cx="3617777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文本框 89"/>
          <p:cNvSpPr txBox="1"/>
          <p:nvPr/>
        </p:nvSpPr>
        <p:spPr>
          <a:xfrm>
            <a:off x="1033223" y="2787608"/>
            <a:ext cx="2058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3000+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691901" y="1707306"/>
            <a:ext cx="1914842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1400" dirty="0">
                <a:sym typeface="+mn-ea"/>
              </a:rPr>
              <a:t>2020</a:t>
            </a:r>
            <a:r>
              <a:rPr kumimoji="1" lang="zh-CN" altLang="en-US" sz="1400" dirty="0">
                <a:sym typeface="+mn-ea"/>
              </a:rPr>
              <a:t>年</a:t>
            </a:r>
            <a:r>
              <a:rPr kumimoji="1" lang="en-US" altLang="zh-CN" sz="1400" dirty="0">
                <a:sym typeface="+mn-ea"/>
              </a:rPr>
              <a:t>10</a:t>
            </a:r>
            <a:r>
              <a:rPr kumimoji="1" lang="zh-CN" altLang="en-US" sz="1400" dirty="0">
                <a:sym typeface="+mn-ea"/>
              </a:rPr>
              <a:t>月 初二</a:t>
            </a:r>
            <a:endParaRPr kumimoji="1" lang="en-US" altLang="zh-CN" sz="1400" dirty="0">
              <a:sym typeface="+mn-ea"/>
            </a:endParaRPr>
          </a:p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开始学习入门级算法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687105" y="3111710"/>
            <a:ext cx="1914842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1400" dirty="0">
                <a:sym typeface="+mn-ea"/>
              </a:rPr>
              <a:t>2021</a:t>
            </a:r>
            <a:r>
              <a:rPr kumimoji="1" lang="zh-CN" altLang="en-US" sz="1400" dirty="0">
                <a:sym typeface="+mn-ea"/>
              </a:rPr>
              <a:t>年</a:t>
            </a:r>
            <a:r>
              <a:rPr kumimoji="1" lang="en-US" altLang="zh-CN" sz="1400" dirty="0">
                <a:sym typeface="+mn-ea"/>
              </a:rPr>
              <a:t>10</a:t>
            </a:r>
            <a:r>
              <a:rPr kumimoji="1" lang="zh-CN" altLang="en-US" sz="1400" dirty="0">
                <a:sym typeface="+mn-ea"/>
              </a:rPr>
              <a:t>月 初三</a:t>
            </a:r>
            <a:endParaRPr kumimoji="1" lang="en-US" altLang="zh-CN" sz="1400" dirty="0">
              <a:sym typeface="+mn-ea"/>
            </a:endParaRPr>
          </a:p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信奥提高组一等奖</a:t>
            </a:r>
            <a:endParaRPr kumimoji="1" lang="en-US" altLang="zh-CN" sz="1400" dirty="0"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91901" y="2375369"/>
            <a:ext cx="1914842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1400" dirty="0">
                <a:sym typeface="+mn-ea"/>
              </a:rPr>
              <a:t>2021</a:t>
            </a:r>
            <a:r>
              <a:rPr kumimoji="1" lang="zh-CN" altLang="en-US" sz="1400" dirty="0">
                <a:sym typeface="+mn-ea"/>
              </a:rPr>
              <a:t>年</a:t>
            </a:r>
            <a:r>
              <a:rPr kumimoji="1" lang="en-US" altLang="zh-CN" sz="1400" dirty="0">
                <a:sym typeface="+mn-ea"/>
              </a:rPr>
              <a:t>2</a:t>
            </a:r>
            <a:r>
              <a:rPr kumimoji="1" lang="zh-CN" altLang="en-US" sz="1400" dirty="0">
                <a:sym typeface="+mn-ea"/>
              </a:rPr>
              <a:t>月</a:t>
            </a:r>
            <a:endParaRPr kumimoji="1" lang="en-US" altLang="zh-CN" sz="1400" b="1" spc="100" dirty="0">
              <a:solidFill>
                <a:srgbClr val="FF0000">
                  <a:alpha val="80000"/>
                </a:srgbClr>
              </a:solidFill>
              <a:sym typeface="+mn-ea"/>
            </a:endParaRPr>
          </a:p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开始学习提高级算法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693368" y="5393018"/>
            <a:ext cx="1914842" cy="739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1400" dirty="0">
                <a:sym typeface="+mn-ea"/>
              </a:rPr>
              <a:t>2022</a:t>
            </a:r>
            <a:r>
              <a:rPr kumimoji="1" lang="zh-CN" altLang="en-US" sz="1400" dirty="0">
                <a:sym typeface="+mn-ea"/>
              </a:rPr>
              <a:t>年</a:t>
            </a:r>
            <a:r>
              <a:rPr kumimoji="1" lang="en-US" altLang="zh-CN" sz="1400" dirty="0">
                <a:sym typeface="+mn-ea"/>
              </a:rPr>
              <a:t>6</a:t>
            </a:r>
            <a:r>
              <a:rPr kumimoji="1" lang="zh-CN" altLang="en-US" sz="1400" dirty="0">
                <a:sym typeface="+mn-ea"/>
              </a:rPr>
              <a:t>月</a:t>
            </a:r>
            <a:endParaRPr kumimoji="1" lang="en-US" altLang="zh-CN" sz="1400" dirty="0">
              <a:sym typeface="+mn-ea"/>
            </a:endParaRPr>
          </a:p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符合中科大创新试点班入围及加分资格</a:t>
            </a:r>
            <a:endParaRPr kumimoji="1" lang="en-US" altLang="zh-CN" sz="1400" dirty="0"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756799" y="1825640"/>
            <a:ext cx="2135329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1400" dirty="0">
                <a:sym typeface="+mn-ea"/>
              </a:rPr>
              <a:t>2020</a:t>
            </a:r>
            <a:r>
              <a:rPr kumimoji="1" lang="zh-CN" altLang="en-US" sz="1400" dirty="0">
                <a:sym typeface="+mn-ea"/>
              </a:rPr>
              <a:t>年</a:t>
            </a:r>
            <a:r>
              <a:rPr kumimoji="1" lang="en-US" altLang="zh-CN" sz="1400" dirty="0">
                <a:sym typeface="+mn-ea"/>
              </a:rPr>
              <a:t>11</a:t>
            </a:r>
            <a:r>
              <a:rPr kumimoji="1" lang="zh-CN" altLang="en-US" sz="1400" dirty="0">
                <a:sym typeface="+mn-ea"/>
              </a:rPr>
              <a:t>月 四年级</a:t>
            </a:r>
            <a:endParaRPr kumimoji="1" lang="en-US" altLang="zh-CN" sz="1400" dirty="0">
              <a:sym typeface="+mn-ea"/>
            </a:endParaRPr>
          </a:p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开始学习</a:t>
            </a:r>
            <a:r>
              <a:rPr kumimoji="1" lang="en-US" altLang="zh-CN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C++</a:t>
            </a: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语言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774073" y="3544750"/>
            <a:ext cx="2173669" cy="94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1400" dirty="0">
                <a:sym typeface="+mn-ea"/>
              </a:rPr>
              <a:t>2022</a:t>
            </a:r>
            <a:r>
              <a:rPr kumimoji="1" lang="zh-CN" altLang="en-US" sz="1400" dirty="0">
                <a:sym typeface="+mn-ea"/>
              </a:rPr>
              <a:t>年</a:t>
            </a:r>
            <a:r>
              <a:rPr kumimoji="1" lang="en-US" altLang="zh-CN" sz="1400" dirty="0">
                <a:sym typeface="+mn-ea"/>
              </a:rPr>
              <a:t>3</a:t>
            </a:r>
            <a:r>
              <a:rPr kumimoji="1" lang="zh-CN" altLang="en-US" sz="1400" dirty="0">
                <a:sym typeface="+mn-ea"/>
              </a:rPr>
              <a:t>月 五年级</a:t>
            </a:r>
            <a:endParaRPr kumimoji="1" lang="en-US" altLang="zh-CN" sz="1400" dirty="0">
              <a:sym typeface="+mn-ea"/>
            </a:endParaRPr>
          </a:p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信奥</a:t>
            </a:r>
            <a:r>
              <a:rPr kumimoji="1" lang="en-US" altLang="zh-CN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NOI</a:t>
            </a: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 </a:t>
            </a:r>
            <a:r>
              <a:rPr kumimoji="1" lang="en-US" altLang="zh-CN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Online</a:t>
            </a: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入门组一等奖</a:t>
            </a:r>
            <a:endParaRPr kumimoji="1" lang="en-US" altLang="zh-CN" sz="1400" b="1" spc="100" dirty="0">
              <a:solidFill>
                <a:srgbClr val="FF0000">
                  <a:alpha val="80000"/>
                </a:srgbClr>
              </a:solidFill>
              <a:sym typeface="+mn-ea"/>
            </a:endParaRPr>
          </a:p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全省第四（小学生第一）</a:t>
            </a:r>
            <a:endParaRPr kumimoji="1" lang="en-US" altLang="zh-CN" sz="1100" b="1" spc="100" dirty="0">
              <a:solidFill>
                <a:srgbClr val="FF0000">
                  <a:alpha val="80000"/>
                </a:srgbClr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764626" y="2644965"/>
            <a:ext cx="1914842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1400" dirty="0">
                <a:sym typeface="+mn-ea"/>
              </a:rPr>
              <a:t>2021</a:t>
            </a:r>
            <a:r>
              <a:rPr kumimoji="1" lang="zh-CN" altLang="en-US" sz="1400" dirty="0">
                <a:sym typeface="+mn-ea"/>
              </a:rPr>
              <a:t>年</a:t>
            </a:r>
            <a:r>
              <a:rPr kumimoji="1" lang="en-US" altLang="zh-CN" sz="1400" dirty="0">
                <a:sym typeface="+mn-ea"/>
              </a:rPr>
              <a:t>4</a:t>
            </a:r>
            <a:r>
              <a:rPr kumimoji="1" lang="zh-CN" altLang="en-US" sz="1400" dirty="0">
                <a:sym typeface="+mn-ea"/>
              </a:rPr>
              <a:t>月</a:t>
            </a:r>
            <a:endParaRPr kumimoji="1" lang="en-US" altLang="zh-CN" sz="1400" b="1" spc="100" dirty="0">
              <a:solidFill>
                <a:srgbClr val="FF0000">
                  <a:alpha val="80000"/>
                </a:srgbClr>
              </a:solidFill>
              <a:sym typeface="+mn-ea"/>
            </a:endParaRPr>
          </a:p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开始学习普及组算法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816669" y="5596665"/>
            <a:ext cx="2535105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1400" dirty="0">
                <a:sym typeface="+mn-ea"/>
              </a:rPr>
              <a:t>2022</a:t>
            </a:r>
            <a:r>
              <a:rPr kumimoji="1" lang="zh-CN" altLang="en-US" sz="1400" dirty="0">
                <a:sym typeface="+mn-ea"/>
              </a:rPr>
              <a:t>年</a:t>
            </a:r>
            <a:r>
              <a:rPr kumimoji="1" lang="en-US" altLang="zh-CN" sz="1400" dirty="0">
                <a:sym typeface="+mn-ea"/>
              </a:rPr>
              <a:t>6</a:t>
            </a:r>
            <a:r>
              <a:rPr kumimoji="1" lang="zh-CN" altLang="en-US" sz="1400" dirty="0">
                <a:sym typeface="+mn-ea"/>
              </a:rPr>
              <a:t>月</a:t>
            </a:r>
            <a:endParaRPr kumimoji="1" lang="en-US" altLang="zh-CN" sz="1400" dirty="0">
              <a:sym typeface="+mn-ea"/>
            </a:endParaRPr>
          </a:p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当地知名初中信奥强校录取</a:t>
            </a:r>
            <a:endParaRPr kumimoji="1" lang="en-US" altLang="zh-CN" sz="1400" dirty="0"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74073" y="4701420"/>
            <a:ext cx="1914842" cy="53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en-US" altLang="zh-CN" sz="1400" dirty="0">
                <a:sym typeface="+mn-ea"/>
              </a:rPr>
              <a:t>2022</a:t>
            </a:r>
            <a:r>
              <a:rPr kumimoji="1" lang="zh-CN" altLang="en-US" sz="1400" dirty="0">
                <a:sym typeface="+mn-ea"/>
              </a:rPr>
              <a:t>年</a:t>
            </a:r>
            <a:r>
              <a:rPr kumimoji="1" lang="en-US" altLang="zh-CN" sz="1400" dirty="0">
                <a:sym typeface="+mn-ea"/>
              </a:rPr>
              <a:t>4</a:t>
            </a:r>
            <a:r>
              <a:rPr kumimoji="1" lang="zh-CN" altLang="en-US" sz="1400" dirty="0">
                <a:sym typeface="+mn-ea"/>
              </a:rPr>
              <a:t>月</a:t>
            </a:r>
            <a:endParaRPr kumimoji="1" lang="en-US" altLang="zh-CN" sz="1400" b="1" spc="100" dirty="0">
              <a:solidFill>
                <a:srgbClr val="FF0000">
                  <a:alpha val="80000"/>
                </a:srgbClr>
              </a:solidFill>
              <a:sym typeface="+mn-ea"/>
            </a:endParaRPr>
          </a:p>
          <a:p>
            <a:pPr marL="285750" indent="-285750" algn="just" hangingPunct="0">
              <a:lnSpc>
                <a:spcPct val="120000"/>
              </a:lnSpc>
              <a:buFont typeface="Wingdings" panose="05000000000000000000" charset="0"/>
              <a:buChar char="Ø"/>
            </a:pPr>
            <a:r>
              <a:rPr kumimoji="1" lang="zh-CN" altLang="en-US" sz="1100" b="1" spc="100" dirty="0">
                <a:solidFill>
                  <a:srgbClr val="FF0000">
                    <a:alpha val="80000"/>
                  </a:srgbClr>
                </a:solidFill>
                <a:sym typeface="+mn-ea"/>
              </a:rPr>
              <a:t>开始学习提高组算法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9899" y="2062181"/>
            <a:ext cx="1248731" cy="1651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306" y="3784102"/>
            <a:ext cx="2255940" cy="713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6730" y="1803755"/>
            <a:ext cx="1099826" cy="1703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539" y="4175707"/>
            <a:ext cx="1167016" cy="171354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3402" y="2958768"/>
            <a:ext cx="808582" cy="808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2F3774-F92F-1ED4-3CE5-4EDD4337A0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3250" y="4196298"/>
            <a:ext cx="2030963" cy="10488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31EFC1-C898-B90A-04C7-5F80E5D889D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415" y="4119940"/>
            <a:ext cx="1842446" cy="7356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726758-A49D-7938-FC89-C2459F42FCA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42" y="5762959"/>
            <a:ext cx="2453200" cy="3949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C04EC1-6061-90F1-2AA2-3820539246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787" y="4142274"/>
            <a:ext cx="1843508" cy="13451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776235-F140-D4F7-2C20-9FCCDF1561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625" y="5032477"/>
            <a:ext cx="1671059" cy="613592"/>
          </a:xfrm>
          <a:prstGeom prst="rect">
            <a:avLst/>
          </a:prstGeom>
        </p:spPr>
      </p:pic>
      <p:sp>
        <p:nvSpPr>
          <p:cNvPr id="23" name="文本占位符 7">
            <a:extLst>
              <a:ext uri="{FF2B5EF4-FFF2-40B4-BE49-F238E27FC236}">
                <a16:creationId xmlns:a16="http://schemas.microsoft.com/office/drawing/2014/main" id="{F2F77187-E33A-B484-F968-17EE77B9B649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24" name="文本占位符 13">
            <a:extLst>
              <a:ext uri="{FF2B5EF4-FFF2-40B4-BE49-F238E27FC236}">
                <a16:creationId xmlns:a16="http://schemas.microsoft.com/office/drawing/2014/main" id="{CE348F48-64A4-F4A7-B6CD-D380254D0CAB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25" name="文本占位符 16">
            <a:extLst>
              <a:ext uri="{FF2B5EF4-FFF2-40B4-BE49-F238E27FC236}">
                <a16:creationId xmlns:a16="http://schemas.microsoft.com/office/drawing/2014/main" id="{2365406D-650D-E352-ECF4-E2C23F41DC1B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商业模式</a:t>
            </a:r>
          </a:p>
        </p:txBody>
      </p:sp>
      <p:sp>
        <p:nvSpPr>
          <p:cNvPr id="26" name="文本占位符 18">
            <a:extLst>
              <a:ext uri="{FF2B5EF4-FFF2-40B4-BE49-F238E27FC236}">
                <a16:creationId xmlns:a16="http://schemas.microsoft.com/office/drawing/2014/main" id="{3F4D9780-2C78-C36D-95F4-BA3A917A68C6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28" name="文本占位符 16">
            <a:extLst>
              <a:ext uri="{FF2B5EF4-FFF2-40B4-BE49-F238E27FC236}">
                <a16:creationId xmlns:a16="http://schemas.microsoft.com/office/drawing/2014/main" id="{851BCAC5-EBD9-2D12-F884-1DECB06409E1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9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7EAA71C-7838-0A30-B067-463326EEEAF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73" imgH="476" progId="TCLayout.ActiveDocument.1">
                  <p:embed/>
                </p:oleObj>
              </mc:Choice>
              <mc:Fallback>
                <p:oleObj name="think-cell Slide" r:id="rId22" imgW="473" imgH="47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7EAA71C-7838-0A30-B067-463326EEE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500380" y="812800"/>
            <a:ext cx="992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财务分析：五大稳定营业收入来源，利润稳定丰厚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689912" y="5827395"/>
            <a:ext cx="12052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单位：万元</a:t>
            </a:r>
          </a:p>
        </p:txBody>
      </p:sp>
      <p:graphicFrame>
        <p:nvGraphicFramePr>
          <p:cNvPr id="12" name="图表 11"/>
          <p:cNvGraphicFramePr/>
          <p:nvPr/>
        </p:nvGraphicFramePr>
        <p:xfrm>
          <a:off x="-36449" y="1464698"/>
          <a:ext cx="5730142" cy="455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56836" y="5835015"/>
            <a:ext cx="370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营收及利润趋势预测</a:t>
            </a:r>
          </a:p>
        </p:txBody>
      </p:sp>
      <p:graphicFrame>
        <p:nvGraphicFramePr>
          <p:cNvPr id="96" name="Chart 95">
            <a:extLst>
              <a:ext uri="{FF2B5EF4-FFF2-40B4-BE49-F238E27FC236}">
                <a16:creationId xmlns:a16="http://schemas.microsoft.com/office/drawing/2014/main" id="{54E717F2-3E83-0F2A-CEB1-2280D99A261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5365750" y="2682875"/>
          <a:ext cx="6632575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831AFED-CE2F-B83B-9B95-8B75CE086B85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7158038" y="3860800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9AD0825-46F5-0529-7206-FE3531A13949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V="1">
            <a:off x="5864225" y="3860800"/>
            <a:ext cx="0" cy="135731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7C033FA-922A-58F6-2063-08C632281F68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5864225" y="3860800"/>
            <a:ext cx="129381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4533E0-2A76-BDB5-AA71-A9C7D283E561}"/>
              </a:ext>
            </a:extLst>
          </p:cNvPr>
          <p:cNvCxnSpPr/>
          <p:nvPr>
            <p:custDataLst>
              <p:tags r:id="rId6"/>
            </p:custDataLst>
          </p:nvPr>
        </p:nvCxnSpPr>
        <p:spPr bwMode="gray">
          <a:xfrm flipV="1">
            <a:off x="5864225" y="1570038"/>
            <a:ext cx="5173663" cy="217328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FE455565-272E-C47C-43EC-A0A9A94C9EDE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5900738" y="5681663"/>
            <a:ext cx="3873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D20D28-581E-4813-8EE1-07617642A708}" type="datetime'''''''''2''''0''''2''''''''''''''''''''2'''''''''''''''''">
              <a:rPr lang="zh-CN" altLang="en-US" sz="1400" smtClean="0"/>
              <a:pPr/>
              <a:t>2022</a:t>
            </a:fld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4DF77FF1-9B04-D345-8019-CA4E13D6C1A1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7194550" y="5681663"/>
            <a:ext cx="3873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DA2958F-7DCA-45F7-AE7D-0E9BDFF4BE7E}" type="datetime'''''''''''''2''''''''''''0''''''2''3'''''''''''''''''''">
              <a:rPr lang="zh-CN" altLang="en-US" sz="1400" smtClean="0"/>
              <a:pPr/>
              <a:t>2023</a:t>
            </a:fld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1837D77C-316C-89EA-3F6E-6E259217B1C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8488363" y="5681663"/>
            <a:ext cx="3873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1A25342-11C1-473D-8070-F2E206F44070}" type="datetime'''''''''''''''''2''''''''''''''0''''''2''''''''''''''''4'''''">
              <a:rPr lang="zh-CN" altLang="en-US" sz="1400" smtClean="0"/>
              <a:pPr/>
              <a:t>2024</a:t>
            </a:fld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57C5B51F-992E-72A0-C96D-EFC8BF5CF846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9780588" y="5681663"/>
            <a:ext cx="3873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8958A9F-E0B3-4181-BF7E-DC34B726F90D}" type="datetime'''''''''''2''''0''''2''''5'''''''''''''''''''">
              <a:rPr lang="zh-CN" altLang="en-US" sz="1400" smtClean="0"/>
              <a:pPr/>
              <a:t>2025</a:t>
            </a:fld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6BBB704-52C9-37A4-49AF-89CE7E0B778A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1074400" y="5681663"/>
            <a:ext cx="3873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D9E4D6-89C5-4A4C-B86F-488377CDD79A}" type="datetime'''''''''''''''''''''''''''''2''0''''''''''''''''2''6'''">
              <a:rPr lang="zh-CN" altLang="en-US" sz="1400" smtClean="0"/>
              <a:pPr/>
              <a:t>2026</a:t>
            </a:fld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id="{ED0C08FE-DAFE-84F8-6149-08EA26B2BD69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6151563" y="3724275"/>
            <a:ext cx="719138" cy="273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A821E3C-8306-4BD5-8F58-5567CBFFC2E2}" type="datetime'''''''''''''''''+3''2''''8''''''''''''%'''''''''''''''''">
              <a:rPr lang="en-US" altLang="en-US" sz="1400" b="1" smtClean="0">
                <a:effectLst/>
                <a:ea typeface="等线" panose="02010600030101010101" pitchFamily="2" charset="-122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+328%</a:t>
            </a:fld>
            <a:endParaRPr lang="zh-CN" altLang="en-US" sz="1400" b="1" dirty="0">
              <a:ea typeface="等线" panose="02010600030101010101" pitchFamily="2" charset="-122"/>
            </a:endParaRP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16530FCB-17BD-053C-121D-3BBD9088BFBC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8161338" y="2519363"/>
            <a:ext cx="579438" cy="273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accent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A3BFAF3-253E-4904-AF6F-BDE48CD7CA26}" type="datetime'+''''''''''''''''''''6''2''''''%'''''''''''''''">
              <a:rPr lang="en-US" altLang="en-US" sz="1400" b="1" smtClean="0">
                <a:effectLst/>
                <a:ea typeface="等线" panose="02010600030101010101" pitchFamily="2" charset="-122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+62%</a:t>
            </a:fld>
            <a:endParaRPr lang="zh-CN" altLang="en-US" sz="1400" b="1" dirty="0">
              <a:ea typeface="等线" panose="02010600030101010101" pitchFamily="2" charset="-122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4DA444-0171-B323-8636-543364D8184F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5953125" y="2236788"/>
            <a:ext cx="250825" cy="187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F7CE13-F5AE-9961-637E-F6503A1F10DA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5953125" y="2490788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C3FB8CF7-CD64-55F4-8073-599665B2B32D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6254750" y="2247900"/>
            <a:ext cx="3556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6DD6960-1821-4D25-AB6A-8F5F73C526A4}" type="datetime'''''''利''''''''''''''''''''''润'''''''''''''''''''">
              <a:rPr lang="zh-CN" altLang="en-US" sz="1400" smtClean="0">
                <a:effectLst/>
                <a:ea typeface="等线" panose="02010600030101010101" pitchFamily="2" charset="-122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利润</a:t>
            </a:fld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67" name="文本占位符 2">
            <a:extLst>
              <a:ext uri="{FF2B5EF4-FFF2-40B4-BE49-F238E27FC236}">
                <a16:creationId xmlns:a16="http://schemas.microsoft.com/office/drawing/2014/main" id="{4FF6949A-4F3F-187A-5307-314A9A99FA23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6254750" y="2501900"/>
            <a:ext cx="3556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31A2AE5F-493E-4B4D-8063-50A2664BD849}" type="datetime'''''''''''''''''''''营''''''''''''收'">
              <a:rPr lang="zh-CN" altLang="en-US" sz="1400" smtClean="0">
                <a:effectLst/>
                <a:ea typeface="等线" panose="02010600030101010101" pitchFamily="2" charset="-122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营收</a:t>
            </a:fld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78" name="文本占位符 2">
            <a:extLst>
              <a:ext uri="{FF2B5EF4-FFF2-40B4-BE49-F238E27FC236}">
                <a16:creationId xmlns:a16="http://schemas.microsoft.com/office/drawing/2014/main" id="{F9F1D109-FB53-72E5-CBD7-5F2352357E51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6042025" y="2962275"/>
            <a:ext cx="1019175" cy="485775"/>
          </a:xfrm>
          <a:prstGeom prst="roundRect">
            <a:avLst>
              <a:gd name="adj" fmla="val 36928"/>
            </a:avLst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B7E1C8B-4AA3-E9E2-52B4-EDA5EC759623}"/>
              </a:ext>
            </a:extLst>
          </p:cNvPr>
          <p:cNvSpPr txBox="1"/>
          <p:nvPr/>
        </p:nvSpPr>
        <p:spPr>
          <a:xfrm>
            <a:off x="6002679" y="3033474"/>
            <a:ext cx="121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34182"/>
                </a:solidFill>
              </a:rPr>
              <a:t>高速冷启</a:t>
            </a:r>
          </a:p>
        </p:txBody>
      </p:sp>
      <p:sp>
        <p:nvSpPr>
          <p:cNvPr id="80" name="文本占位符 2">
            <a:extLst>
              <a:ext uri="{FF2B5EF4-FFF2-40B4-BE49-F238E27FC236}">
                <a16:creationId xmlns:a16="http://schemas.microsoft.com/office/drawing/2014/main" id="{E9CE6F0C-F7D7-02FC-9C6C-8C458A5757C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9871075" y="1990725"/>
            <a:ext cx="1019175" cy="485775"/>
          </a:xfrm>
          <a:prstGeom prst="roundRect">
            <a:avLst>
              <a:gd name="adj" fmla="val 36928"/>
            </a:avLst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400" dirty="0">
              <a:ea typeface="等线" panose="02010600030101010101" pitchFamily="2" charset="-122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3FE139B-94D9-4E62-B94D-2BEC5679C4FD}"/>
              </a:ext>
            </a:extLst>
          </p:cNvPr>
          <p:cNvSpPr txBox="1"/>
          <p:nvPr/>
        </p:nvSpPr>
        <p:spPr>
          <a:xfrm>
            <a:off x="9858375" y="2034343"/>
            <a:ext cx="121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834182"/>
                </a:solidFill>
              </a:rPr>
              <a:t>稳定营收</a:t>
            </a:r>
          </a:p>
        </p:txBody>
      </p:sp>
      <p:sp>
        <p:nvSpPr>
          <p:cNvPr id="14" name="文本占位符 7">
            <a:extLst>
              <a:ext uri="{FF2B5EF4-FFF2-40B4-BE49-F238E27FC236}">
                <a16:creationId xmlns:a16="http://schemas.microsoft.com/office/drawing/2014/main" id="{E2EB9BC2-11BD-578E-710F-F9505C352BEC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5FA95532-1979-F922-43DF-05CA10F7F6D7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E19F190E-0E91-057C-7C88-2D1D3DC18555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商业模式</a:t>
            </a:r>
          </a:p>
        </p:txBody>
      </p:sp>
      <p:sp>
        <p:nvSpPr>
          <p:cNvPr id="17" name="文本占位符 18">
            <a:extLst>
              <a:ext uri="{FF2B5EF4-FFF2-40B4-BE49-F238E27FC236}">
                <a16:creationId xmlns:a16="http://schemas.microsoft.com/office/drawing/2014/main" id="{6B1EE72B-9A21-D99F-A454-BAB62D7F41DA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D494DC73-526D-8655-E2C5-E4E1AABB7092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extLst>
      <p:ext uri="{BB962C8B-B14F-4D97-AF65-F5344CB8AC3E}">
        <p14:creationId xmlns:p14="http://schemas.microsoft.com/office/powerpoint/2010/main" val="441842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0380" y="812800"/>
            <a:ext cx="9645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3.8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投融资方案</a:t>
            </a:r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股权结构：轻资产模式下前期融资压力小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499745" y="2979420"/>
          <a:ext cx="3637280" cy="2928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矩形 9"/>
          <p:cNvSpPr/>
          <p:nvPr/>
        </p:nvSpPr>
        <p:spPr>
          <a:xfrm>
            <a:off x="500380" y="1763395"/>
            <a:ext cx="3636010" cy="1172210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内源性融资</a:t>
            </a:r>
            <a:r>
              <a:rPr lang="en-US" altLang="zh-CN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外源性融资</a:t>
            </a: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自筹资金50万</a:t>
            </a:r>
            <a:endParaRPr lang="en-US" altLang="zh-CN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 b="1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营收转化100万，融资100万</a:t>
            </a: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77995" y="1403350"/>
            <a:ext cx="3636010" cy="1540510"/>
            <a:chOff x="788" y="2272"/>
            <a:chExt cx="5948" cy="2426"/>
          </a:xfrm>
        </p:grpSpPr>
        <p:sp>
          <p:nvSpPr>
            <p:cNvPr id="11" name="矩形 10"/>
            <p:cNvSpPr/>
            <p:nvPr/>
          </p:nvSpPr>
          <p:spPr>
            <a:xfrm>
              <a:off x="788" y="2852"/>
              <a:ext cx="5948" cy="1846"/>
            </a:xfrm>
            <a:prstGeom prst="rect">
              <a:avLst/>
            </a:prstGeom>
            <a:noFill/>
            <a:ln w="31750" cmpd="sng">
              <a:solidFill>
                <a:srgbClr val="6A6565">
                  <a:alpha val="3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r>
                <a:rPr lang="zh-CN" altLang="en-US" sz="1600" spc="1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上海伙心网络科技有限公司</a:t>
              </a:r>
              <a:endParaRPr lang="en-US" altLang="zh-CN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r>
                <a:rPr lang="zh-CN" altLang="en-US" sz="1600" spc="150" dirty="0">
                  <a:solidFill>
                    <a:srgbClr val="00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注册资本</a:t>
              </a:r>
              <a:r>
                <a:rPr lang="en-US" altLang="zh-CN" sz="2000" spc="150" dirty="0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10</a:t>
              </a:r>
              <a:r>
                <a:rPr lang="en-US" altLang="zh-CN" sz="2000" spc="150" dirty="0">
                  <a:solidFill>
                    <a:srgbClr val="000000"/>
                  </a:solidFill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0</a:t>
              </a:r>
              <a:r>
                <a:rPr lang="zh-CN" altLang="en-US" sz="1600" spc="150" dirty="0">
                  <a:solidFill>
                    <a:srgbClr val="00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万</a:t>
              </a:r>
              <a:endParaRPr lang="en-US" altLang="zh-CN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r>
                <a:rPr lang="zh-CN" altLang="en-US" sz="1600" spc="1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年投入资金约</a:t>
              </a:r>
              <a:r>
                <a:rPr lang="en-US" altLang="zh-CN" sz="1600" spc="1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100</a:t>
              </a:r>
              <a:r>
                <a:rPr lang="zh-CN" altLang="en-US" sz="1600" spc="1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万元</a:t>
              </a:r>
              <a:endParaRPr lang="en-US" altLang="zh-CN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88" y="2272"/>
              <a:ext cx="5726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chemeClr val="bg1"/>
                  </a:solidFill>
                  <a:highlight>
                    <a:srgbClr val="F5F5F5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投资估算</a:t>
              </a:r>
            </a:p>
          </p:txBody>
        </p:sp>
      </p:grpSp>
      <p:graphicFrame>
        <p:nvGraphicFramePr>
          <p:cNvPr id="14" name="图表 13"/>
          <p:cNvGraphicFramePr/>
          <p:nvPr/>
        </p:nvGraphicFramePr>
        <p:xfrm>
          <a:off x="3946967" y="2934970"/>
          <a:ext cx="4108008" cy="3257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8055610" y="1376680"/>
            <a:ext cx="3636010" cy="4815776"/>
            <a:chOff x="788" y="2272"/>
            <a:chExt cx="5726" cy="7094"/>
          </a:xfrm>
        </p:grpSpPr>
        <p:sp>
          <p:nvSpPr>
            <p:cNvPr id="19" name="矩形 18"/>
            <p:cNvSpPr/>
            <p:nvPr/>
          </p:nvSpPr>
          <p:spPr>
            <a:xfrm>
              <a:off x="788" y="2852"/>
              <a:ext cx="5726" cy="6514"/>
            </a:xfrm>
            <a:prstGeom prst="rect">
              <a:avLst/>
            </a:prstGeom>
            <a:noFill/>
            <a:ln w="31750" cmpd="sng">
              <a:solidFill>
                <a:srgbClr val="6A6565">
                  <a:alpha val="3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r>
                <a:rPr lang="zh-CN" altLang="en-US" sz="1600" b="1" spc="150" dirty="0">
                  <a:solidFill>
                    <a:srgbClr val="00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初始股本结构：</a:t>
              </a:r>
              <a:r>
                <a:rPr lang="zh-CN" altLang="en-US" sz="1600" spc="150" dirty="0">
                  <a:solidFill>
                    <a:srgbClr val="00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创始人绝对控股</a:t>
              </a: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endParaRPr kumimoji="0" lang="zh-CN" altLang="en-US" sz="1600" b="0" i="0" u="none" strike="noStrike" kern="1200" cap="none" spc="150" normalizeH="0" baseline="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endParaRPr kumimoji="0" lang="zh-CN" altLang="en-US" sz="1600" b="0" i="0" u="none" strike="noStrike" kern="1200" cap="none" spc="150" normalizeH="0" baseline="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endParaRPr kumimoji="0" lang="zh-CN" altLang="en-US" sz="1600" b="0" i="0" u="none" strike="noStrike" kern="1200" cap="none" spc="150" normalizeH="0" baseline="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endParaRPr kumimoji="0" lang="zh-CN" altLang="en-US" sz="1600" b="0" i="0" u="none" strike="noStrike" kern="1200" cap="none" spc="150" normalizeH="0" baseline="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endParaRPr kumimoji="0" lang="zh-CN" altLang="en-US" sz="1600" b="0" i="0" u="none" strike="noStrike" kern="1200" cap="none" spc="150" normalizeH="0" baseline="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kumimoji="0" lang="zh-CN" altLang="en-US" sz="1600" b="0" i="0" u="none" strike="noStrike" kern="1200" cap="none" spc="150" normalizeH="0" baseline="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r>
                <a:rPr lang="zh-CN" altLang="en-US" sz="1600" b="1" spc="150" dirty="0">
                  <a:solidFill>
                    <a:srgbClr val="00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目标资本结构</a:t>
              </a:r>
              <a:r>
                <a:rPr lang="zh-CN" altLang="en-US" sz="1600" spc="150" dirty="0">
                  <a:solidFill>
                    <a:srgbClr val="00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：引入风投和技术入股</a:t>
              </a: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r>
                <a:rPr lang="zh-CN" altLang="en-US" sz="1600" spc="150" dirty="0">
                  <a:solidFill>
                    <a:srgbClr val="00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                </a:t>
              </a:r>
              <a:endParaRPr kumimoji="0" lang="zh-CN" altLang="en-US" sz="1600" b="0" i="0" u="none" strike="noStrike" kern="1200" cap="none" spc="150" normalizeH="0" baseline="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8" y="2272"/>
              <a:ext cx="5726" cy="5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highlight>
                    <a:srgbClr val="F5F5F5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股权结构</a:t>
              </a:r>
            </a:p>
          </p:txBody>
        </p:sp>
      </p:grpSp>
      <p:graphicFrame>
        <p:nvGraphicFramePr>
          <p:cNvPr id="21" name="图表 20"/>
          <p:cNvGraphicFramePr/>
          <p:nvPr/>
        </p:nvGraphicFramePr>
        <p:xfrm>
          <a:off x="8460421" y="2106612"/>
          <a:ext cx="2915604" cy="1788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图表 21"/>
          <p:cNvGraphicFramePr/>
          <p:nvPr/>
        </p:nvGraphicFramePr>
        <p:xfrm>
          <a:off x="8549640" y="4517961"/>
          <a:ext cx="2826385" cy="1674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4307F525-906E-9610-73EA-610422CA4A60}"/>
              </a:ext>
            </a:extLst>
          </p:cNvPr>
          <p:cNvGrpSpPr/>
          <p:nvPr/>
        </p:nvGrpSpPr>
        <p:grpSpPr>
          <a:xfrm>
            <a:off x="1241107" y="1373334"/>
            <a:ext cx="2154555" cy="368154"/>
            <a:chOff x="0" y="471012"/>
            <a:chExt cx="2438400" cy="64087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B9EBEC5-8505-ED63-C4D6-7B9B1533CB77}"/>
                </a:ext>
              </a:extLst>
            </p:cNvPr>
            <p:cNvSpPr/>
            <p:nvPr/>
          </p:nvSpPr>
          <p:spPr>
            <a:xfrm>
              <a:off x="0" y="471012"/>
              <a:ext cx="2438400" cy="64087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1FFB0C6F-27C4-1F6B-DFFB-C41AEDE6B9BF}"/>
                </a:ext>
              </a:extLst>
            </p:cNvPr>
            <p:cNvSpPr txBox="1"/>
            <p:nvPr/>
          </p:nvSpPr>
          <p:spPr>
            <a:xfrm>
              <a:off x="31285" y="502297"/>
              <a:ext cx="2375830" cy="5783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资金来源</a:t>
              </a:r>
              <a:endParaRPr sz="65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255895-6672-3380-B444-B686B522B2C2}"/>
              </a:ext>
            </a:extLst>
          </p:cNvPr>
          <p:cNvGrpSpPr/>
          <p:nvPr/>
        </p:nvGrpSpPr>
        <p:grpSpPr>
          <a:xfrm>
            <a:off x="5018722" y="1358411"/>
            <a:ext cx="2154555" cy="368154"/>
            <a:chOff x="0" y="471012"/>
            <a:chExt cx="2438400" cy="64087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306F77B-7354-89E4-B34B-15DBD5A96BF7}"/>
                </a:ext>
              </a:extLst>
            </p:cNvPr>
            <p:cNvSpPr/>
            <p:nvPr/>
          </p:nvSpPr>
          <p:spPr>
            <a:xfrm>
              <a:off x="0" y="471012"/>
              <a:ext cx="2438400" cy="64087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B72A3A63-2989-7FC6-83A3-5F19009D6418}"/>
                </a:ext>
              </a:extLst>
            </p:cNvPr>
            <p:cNvSpPr txBox="1"/>
            <p:nvPr/>
          </p:nvSpPr>
          <p:spPr>
            <a:xfrm>
              <a:off x="31285" y="502297"/>
              <a:ext cx="2375830" cy="5783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投资估算</a:t>
              </a:r>
              <a:endParaRPr sz="65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FD9203-4CC4-ED96-8667-51301EDA51F8}"/>
              </a:ext>
            </a:extLst>
          </p:cNvPr>
          <p:cNvGrpSpPr/>
          <p:nvPr/>
        </p:nvGrpSpPr>
        <p:grpSpPr>
          <a:xfrm>
            <a:off x="8796337" y="1358411"/>
            <a:ext cx="2154555" cy="368154"/>
            <a:chOff x="0" y="471012"/>
            <a:chExt cx="2438400" cy="64087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530E73A-65F3-9938-5785-D00846439172}"/>
                </a:ext>
              </a:extLst>
            </p:cNvPr>
            <p:cNvSpPr/>
            <p:nvPr/>
          </p:nvSpPr>
          <p:spPr>
            <a:xfrm>
              <a:off x="0" y="471012"/>
              <a:ext cx="2438400" cy="64087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: Rounded Corners 4">
              <a:extLst>
                <a:ext uri="{FF2B5EF4-FFF2-40B4-BE49-F238E27FC236}">
                  <a16:creationId xmlns:a16="http://schemas.microsoft.com/office/drawing/2014/main" id="{73405716-D917-436F-34A1-3A022FA270AD}"/>
                </a:ext>
              </a:extLst>
            </p:cNvPr>
            <p:cNvSpPr txBox="1"/>
            <p:nvPr/>
          </p:nvSpPr>
          <p:spPr>
            <a:xfrm>
              <a:off x="31285" y="502297"/>
              <a:ext cx="2375830" cy="5783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股权结构</a:t>
              </a:r>
              <a:endParaRPr sz="6500" kern="1200" dirty="0"/>
            </a:p>
          </p:txBody>
        </p:sp>
      </p:grp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B3AF1400-ED10-5980-F15A-7615057646A8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34" name="文本占位符 13">
            <a:extLst>
              <a:ext uri="{FF2B5EF4-FFF2-40B4-BE49-F238E27FC236}">
                <a16:creationId xmlns:a16="http://schemas.microsoft.com/office/drawing/2014/main" id="{073FC58C-C1E9-6EC8-0520-D1360EC8242B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35" name="文本占位符 16">
            <a:extLst>
              <a:ext uri="{FF2B5EF4-FFF2-40B4-BE49-F238E27FC236}">
                <a16:creationId xmlns:a16="http://schemas.microsoft.com/office/drawing/2014/main" id="{40E9ECDD-3C8E-4763-C247-B524A2B22AC9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商业模式</a:t>
            </a:r>
          </a:p>
        </p:txBody>
      </p:sp>
      <p:sp>
        <p:nvSpPr>
          <p:cNvPr id="36" name="文本占位符 18">
            <a:extLst>
              <a:ext uri="{FF2B5EF4-FFF2-40B4-BE49-F238E27FC236}">
                <a16:creationId xmlns:a16="http://schemas.microsoft.com/office/drawing/2014/main" id="{6A00A758-5373-CF6B-D366-9C6C23030DF2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37" name="文本占位符 16">
            <a:extLst>
              <a:ext uri="{FF2B5EF4-FFF2-40B4-BE49-F238E27FC236}">
                <a16:creationId xmlns:a16="http://schemas.microsoft.com/office/drawing/2014/main" id="{2B6D7B01-09BF-2FFE-6255-1F9A983273ED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extLst>
      <p:ext uri="{BB962C8B-B14F-4D97-AF65-F5344CB8AC3E}">
        <p14:creationId xmlns:p14="http://schemas.microsoft.com/office/powerpoint/2010/main" val="98248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715" imgH="5715" progId="TCLayout.ActiveDocument.1">
                  <p:embed/>
                </p:oleObj>
              </mc:Choice>
              <mc:Fallback>
                <p:oleObj name="think-cell Slide" r:id="rId4" imgW="5715" imgH="571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矩形 22">
            <a:extLst>
              <a:ext uri="{FF2B5EF4-FFF2-40B4-BE49-F238E27FC236}">
                <a16:creationId xmlns:a16="http://schemas.microsoft.com/office/drawing/2014/main" id="{1FE2F002-E124-9B20-E701-0AAB0D420D59}"/>
              </a:ext>
            </a:extLst>
          </p:cNvPr>
          <p:cNvSpPr/>
          <p:nvPr/>
        </p:nvSpPr>
        <p:spPr>
          <a:xfrm>
            <a:off x="526415" y="1933247"/>
            <a:ext cx="5629910" cy="4330065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7">
            <a:extLst>
              <a:ext uri="{FF2B5EF4-FFF2-40B4-BE49-F238E27FC236}">
                <a16:creationId xmlns:a16="http://schemas.microsoft.com/office/drawing/2014/main" id="{AE485468-95B5-A6D7-F8F0-826164E6BD53}"/>
              </a:ext>
            </a:extLst>
          </p:cNvPr>
          <p:cNvSpPr txBox="1"/>
          <p:nvPr/>
        </p:nvSpPr>
        <p:spPr>
          <a:xfrm>
            <a:off x="526415" y="838835"/>
            <a:ext cx="981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高校孵化：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复旦创业基金、创业项目扶持引领企业高质量发展</a:t>
            </a:r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平行四边形 8">
            <a:extLst>
              <a:ext uri="{FF2B5EF4-FFF2-40B4-BE49-F238E27FC236}">
                <a16:creationId xmlns:a16="http://schemas.microsoft.com/office/drawing/2014/main" id="{92E7B993-A0B9-7CB2-4462-AF6A135605BB}"/>
              </a:ext>
            </a:extLst>
          </p:cNvPr>
          <p:cNvSpPr/>
          <p:nvPr/>
        </p:nvSpPr>
        <p:spPr>
          <a:xfrm>
            <a:off x="78938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平行四边形 9">
            <a:extLst>
              <a:ext uri="{FF2B5EF4-FFF2-40B4-BE49-F238E27FC236}">
                <a16:creationId xmlns:a16="http://schemas.microsoft.com/office/drawing/2014/main" id="{7A5423CF-0CF8-A16D-1604-AD9CCA186729}"/>
              </a:ext>
            </a:extLst>
          </p:cNvPr>
          <p:cNvSpPr/>
          <p:nvPr/>
        </p:nvSpPr>
        <p:spPr>
          <a:xfrm>
            <a:off x="229895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平行四边形 10">
            <a:extLst>
              <a:ext uri="{FF2B5EF4-FFF2-40B4-BE49-F238E27FC236}">
                <a16:creationId xmlns:a16="http://schemas.microsoft.com/office/drawing/2014/main" id="{60AE3BA8-303C-7111-7B58-81E815972841}"/>
              </a:ext>
            </a:extLst>
          </p:cNvPr>
          <p:cNvSpPr/>
          <p:nvPr/>
        </p:nvSpPr>
        <p:spPr>
          <a:xfrm>
            <a:off x="380852" y="1038860"/>
            <a:ext cx="131164" cy="101282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12">
            <a:extLst>
              <a:ext uri="{FF2B5EF4-FFF2-40B4-BE49-F238E27FC236}">
                <a16:creationId xmlns:a16="http://schemas.microsoft.com/office/drawing/2014/main" id="{3FE740F1-8228-CEE9-9CE2-0218B1E811B9}"/>
              </a:ext>
            </a:extLst>
          </p:cNvPr>
          <p:cNvGrpSpPr/>
          <p:nvPr/>
        </p:nvGrpSpPr>
        <p:grpSpPr>
          <a:xfrm>
            <a:off x="705190" y="1441151"/>
            <a:ext cx="4876165" cy="1077217"/>
            <a:chOff x="6390757" y="1808280"/>
            <a:chExt cx="2128403" cy="459155"/>
          </a:xfrm>
        </p:grpSpPr>
        <p:sp>
          <p:nvSpPr>
            <p:cNvPr id="57" name="平行四边形 13">
              <a:extLst>
                <a:ext uri="{FF2B5EF4-FFF2-40B4-BE49-F238E27FC236}">
                  <a16:creationId xmlns:a16="http://schemas.microsoft.com/office/drawing/2014/main" id="{3C12A860-1E8A-DC95-591B-BE996882EFD5}"/>
                </a:ext>
              </a:extLst>
            </p:cNvPr>
            <p:cNvSpPr/>
            <p:nvPr/>
          </p:nvSpPr>
          <p:spPr>
            <a:xfrm>
              <a:off x="6390757" y="1812124"/>
              <a:ext cx="2128403" cy="307776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14">
              <a:extLst>
                <a:ext uri="{FF2B5EF4-FFF2-40B4-BE49-F238E27FC236}">
                  <a16:creationId xmlns:a16="http://schemas.microsoft.com/office/drawing/2014/main" id="{215727F5-3485-0B68-E3CC-337218E0419A}"/>
                </a:ext>
              </a:extLst>
            </p:cNvPr>
            <p:cNvSpPr txBox="1"/>
            <p:nvPr/>
          </p:nvSpPr>
          <p:spPr>
            <a:xfrm>
              <a:off x="6406279" y="1808280"/>
              <a:ext cx="2044089" cy="45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/>
                  </a:solidFill>
                  <a:latin typeface="+mn-ea"/>
                  <a:cs typeface="等线" panose="02010600030101010101" charset="-122"/>
                  <a:sym typeface="+mn-ea"/>
                </a:rPr>
                <a:t>获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  <a:cs typeface="等线" panose="02010600030101010101" charset="-122"/>
                  <a:sym typeface="+mn-ea"/>
                </a:rPr>
                <a:t>7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  <a:cs typeface="等线" panose="02010600030101010101" charset="-122"/>
                  <a:sym typeface="+mn-ea"/>
                </a:rPr>
                <a:t>万元无偿资助</a:t>
              </a:r>
              <a:endParaRPr lang="en-US" altLang="zh-CN" sz="2000" b="1" dirty="0">
                <a:solidFill>
                  <a:schemeClr val="bg1"/>
                </a:solidFill>
                <a:latin typeface="+mn-ea"/>
                <a:cs typeface="等线" panose="02010600030101010101" charset="-122"/>
                <a:sym typeface="+mn-ea"/>
              </a:endParaRPr>
            </a:p>
            <a:p>
              <a:pPr algn="r"/>
              <a:r>
                <a:rPr lang="zh-CN" altLang="en-US" sz="2000" b="1" dirty="0">
                  <a:solidFill>
                    <a:schemeClr val="bg1"/>
                  </a:solidFill>
                  <a:latin typeface="+mn-ea"/>
                  <a:cs typeface="等线" panose="02010600030101010101" charset="-122"/>
                  <a:sym typeface="+mn-ea"/>
                </a:rPr>
                <a:t>云锋创业基金助力企业发展</a:t>
              </a:r>
              <a:endParaRPr sz="2000" b="1" dirty="0">
                <a:solidFill>
                  <a:schemeClr val="bg1"/>
                </a:solidFill>
                <a:latin typeface="+mn-ea"/>
                <a:cs typeface="等线" panose="02010600030101010101" charset="-122"/>
              </a:endParaRPr>
            </a:p>
            <a:p>
              <a:pPr algn="r"/>
              <a:endParaRPr lang="zh-CN" altLang="en-US" sz="2400" b="1" dirty="0">
                <a:solidFill>
                  <a:schemeClr val="bg1"/>
                </a:solidFill>
                <a:latin typeface="+mn-ea"/>
                <a:ea typeface="微软雅黑" panose="020B0503020204020204" pitchFamily="34" charset="-122"/>
                <a:cs typeface="等线" panose="02010600030101010101" charset="-122"/>
              </a:endParaRPr>
            </a:p>
          </p:txBody>
        </p:sp>
        <p:sp>
          <p:nvSpPr>
            <p:cNvPr id="59" name="search-home_86260">
              <a:extLst>
                <a:ext uri="{FF2B5EF4-FFF2-40B4-BE49-F238E27FC236}">
                  <a16:creationId xmlns:a16="http://schemas.microsoft.com/office/drawing/2014/main" id="{991A595B-4D61-A44F-5CC7-8E32961867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66017" y="1847028"/>
              <a:ext cx="237349" cy="216538"/>
            </a:xfrm>
            <a:custGeom>
              <a:avLst/>
              <a:gdLst>
                <a:gd name="connsiteX0" fmla="*/ 116112 w 607919"/>
                <a:gd name="connsiteY0" fmla="*/ 473652 h 551610"/>
                <a:gd name="connsiteX1" fmla="*/ 118901 w 607919"/>
                <a:gd name="connsiteY1" fmla="*/ 480423 h 551610"/>
                <a:gd name="connsiteX2" fmla="*/ 118901 w 607919"/>
                <a:gd name="connsiteY2" fmla="*/ 551610 h 551610"/>
                <a:gd name="connsiteX3" fmla="*/ 55604 w 607919"/>
                <a:gd name="connsiteY3" fmla="*/ 551610 h 551610"/>
                <a:gd name="connsiteX4" fmla="*/ 55604 w 607919"/>
                <a:gd name="connsiteY4" fmla="*/ 540851 h 551610"/>
                <a:gd name="connsiteX5" fmla="*/ 65255 w 607919"/>
                <a:gd name="connsiteY5" fmla="*/ 520583 h 551610"/>
                <a:gd name="connsiteX6" fmla="*/ 83555 w 607919"/>
                <a:gd name="connsiteY6" fmla="*/ 502317 h 551610"/>
                <a:gd name="connsiteX7" fmla="*/ 109375 w 607919"/>
                <a:gd name="connsiteY7" fmla="*/ 476545 h 551610"/>
                <a:gd name="connsiteX8" fmla="*/ 116112 w 607919"/>
                <a:gd name="connsiteY8" fmla="*/ 473652 h 551610"/>
                <a:gd name="connsiteX9" fmla="*/ 199155 w 607919"/>
                <a:gd name="connsiteY9" fmla="*/ 390799 h 551610"/>
                <a:gd name="connsiteX10" fmla="*/ 201956 w 607919"/>
                <a:gd name="connsiteY10" fmla="*/ 397632 h 551610"/>
                <a:gd name="connsiteX11" fmla="*/ 201956 w 607919"/>
                <a:gd name="connsiteY11" fmla="*/ 551610 h 551610"/>
                <a:gd name="connsiteX12" fmla="*/ 145363 w 607919"/>
                <a:gd name="connsiteY12" fmla="*/ 551610 h 551610"/>
                <a:gd name="connsiteX13" fmla="*/ 145363 w 607919"/>
                <a:gd name="connsiteY13" fmla="*/ 454170 h 551610"/>
                <a:gd name="connsiteX14" fmla="*/ 154879 w 607919"/>
                <a:gd name="connsiteY14" fmla="*/ 431030 h 551610"/>
                <a:gd name="connsiteX15" fmla="*/ 192315 w 607919"/>
                <a:gd name="connsiteY15" fmla="*/ 393630 h 551610"/>
                <a:gd name="connsiteX16" fmla="*/ 199155 w 607919"/>
                <a:gd name="connsiteY16" fmla="*/ 390799 h 551610"/>
                <a:gd name="connsiteX17" fmla="*/ 231082 w 607919"/>
                <a:gd name="connsiteY17" fmla="*/ 388245 h 551610"/>
                <a:gd name="connsiteX18" fmla="*/ 237930 w 607919"/>
                <a:gd name="connsiteY18" fmla="*/ 391091 h 551610"/>
                <a:gd name="connsiteX19" fmla="*/ 266763 w 607919"/>
                <a:gd name="connsiteY19" fmla="*/ 419867 h 551610"/>
                <a:gd name="connsiteX20" fmla="*/ 275915 w 607919"/>
                <a:gd name="connsiteY20" fmla="*/ 428875 h 551610"/>
                <a:gd name="connsiteX21" fmla="*/ 284941 w 607919"/>
                <a:gd name="connsiteY21" fmla="*/ 451520 h 551610"/>
                <a:gd name="connsiteX22" fmla="*/ 284941 w 607919"/>
                <a:gd name="connsiteY22" fmla="*/ 551610 h 551610"/>
                <a:gd name="connsiteX23" fmla="*/ 228277 w 607919"/>
                <a:gd name="connsiteY23" fmla="*/ 551610 h 551610"/>
                <a:gd name="connsiteX24" fmla="*/ 228277 w 607919"/>
                <a:gd name="connsiteY24" fmla="*/ 394969 h 551610"/>
                <a:gd name="connsiteX25" fmla="*/ 231082 w 607919"/>
                <a:gd name="connsiteY25" fmla="*/ 388245 h 551610"/>
                <a:gd name="connsiteX26" fmla="*/ 365148 w 607919"/>
                <a:gd name="connsiteY26" fmla="*/ 381336 h 551610"/>
                <a:gd name="connsiteX27" fmla="*/ 367997 w 607919"/>
                <a:gd name="connsiteY27" fmla="*/ 388122 h 551610"/>
                <a:gd name="connsiteX28" fmla="*/ 367997 w 607919"/>
                <a:gd name="connsiteY28" fmla="*/ 551610 h 551610"/>
                <a:gd name="connsiteX29" fmla="*/ 311262 w 607919"/>
                <a:gd name="connsiteY29" fmla="*/ 551610 h 551610"/>
                <a:gd name="connsiteX30" fmla="*/ 311262 w 607919"/>
                <a:gd name="connsiteY30" fmla="*/ 444661 h 551610"/>
                <a:gd name="connsiteX31" fmla="*/ 316898 w 607919"/>
                <a:gd name="connsiteY31" fmla="*/ 425523 h 551610"/>
                <a:gd name="connsiteX32" fmla="*/ 322534 w 607919"/>
                <a:gd name="connsiteY32" fmla="*/ 419894 h 551610"/>
                <a:gd name="connsiteX33" fmla="*/ 358353 w 607919"/>
                <a:gd name="connsiteY33" fmla="*/ 384120 h 551610"/>
                <a:gd name="connsiteX34" fmla="*/ 365148 w 607919"/>
                <a:gd name="connsiteY34" fmla="*/ 381336 h 551610"/>
                <a:gd name="connsiteX35" fmla="*/ 448177 w 607919"/>
                <a:gd name="connsiteY35" fmla="*/ 298352 h 551610"/>
                <a:gd name="connsiteX36" fmla="*/ 450982 w 607919"/>
                <a:gd name="connsiteY36" fmla="*/ 305139 h 551610"/>
                <a:gd name="connsiteX37" fmla="*/ 450982 w 607919"/>
                <a:gd name="connsiteY37" fmla="*/ 551610 h 551610"/>
                <a:gd name="connsiteX38" fmla="*/ 394318 w 607919"/>
                <a:gd name="connsiteY38" fmla="*/ 551610 h 551610"/>
                <a:gd name="connsiteX39" fmla="*/ 394318 w 607919"/>
                <a:gd name="connsiteY39" fmla="*/ 361815 h 551610"/>
                <a:gd name="connsiteX40" fmla="*/ 403846 w 607919"/>
                <a:gd name="connsiteY40" fmla="*/ 338669 h 551610"/>
                <a:gd name="connsiteX41" fmla="*/ 441329 w 607919"/>
                <a:gd name="connsiteY41" fmla="*/ 301136 h 551610"/>
                <a:gd name="connsiteX42" fmla="*/ 448177 w 607919"/>
                <a:gd name="connsiteY42" fmla="*/ 298352 h 551610"/>
                <a:gd name="connsiteX43" fmla="*/ 527085 w 607919"/>
                <a:gd name="connsiteY43" fmla="*/ 219452 h 551610"/>
                <a:gd name="connsiteX44" fmla="*/ 529874 w 607919"/>
                <a:gd name="connsiteY44" fmla="*/ 226177 h 551610"/>
                <a:gd name="connsiteX45" fmla="*/ 529874 w 607919"/>
                <a:gd name="connsiteY45" fmla="*/ 551610 h 551610"/>
                <a:gd name="connsiteX46" fmla="*/ 477232 w 607919"/>
                <a:gd name="connsiteY46" fmla="*/ 551610 h 551610"/>
                <a:gd name="connsiteX47" fmla="*/ 477232 w 607919"/>
                <a:gd name="connsiteY47" fmla="*/ 278727 h 551610"/>
                <a:gd name="connsiteX48" fmla="*/ 486883 w 607919"/>
                <a:gd name="connsiteY48" fmla="*/ 255580 h 551610"/>
                <a:gd name="connsiteX49" fmla="*/ 520348 w 607919"/>
                <a:gd name="connsiteY49" fmla="*/ 222298 h 551610"/>
                <a:gd name="connsiteX50" fmla="*/ 527085 w 607919"/>
                <a:gd name="connsiteY50" fmla="*/ 219452 h 551610"/>
                <a:gd name="connsiteX51" fmla="*/ 387769 w 607919"/>
                <a:gd name="connsiteY51" fmla="*/ 0 h 551610"/>
                <a:gd name="connsiteX52" fmla="*/ 580729 w 607919"/>
                <a:gd name="connsiteY52" fmla="*/ 0 h 551610"/>
                <a:gd name="connsiteX53" fmla="*/ 607919 w 607919"/>
                <a:gd name="connsiteY53" fmla="*/ 26022 h 551610"/>
                <a:gd name="connsiteX54" fmla="*/ 607919 w 607919"/>
                <a:gd name="connsiteY54" fmla="*/ 219812 h 551610"/>
                <a:gd name="connsiteX55" fmla="*/ 598271 w 607919"/>
                <a:gd name="connsiteY55" fmla="*/ 223815 h 551610"/>
                <a:gd name="connsiteX56" fmla="*/ 530610 w 607919"/>
                <a:gd name="connsiteY56" fmla="*/ 156258 h 551610"/>
                <a:gd name="connsiteX57" fmla="*/ 304320 w 607919"/>
                <a:gd name="connsiteY57" fmla="*/ 382325 h 551610"/>
                <a:gd name="connsiteX58" fmla="*/ 285024 w 607919"/>
                <a:gd name="connsiteY58" fmla="*/ 382325 h 551610"/>
                <a:gd name="connsiteX59" fmla="*/ 216360 w 607919"/>
                <a:gd name="connsiteY59" fmla="*/ 313767 h 551610"/>
                <a:gd name="connsiteX60" fmla="*/ 94068 w 607919"/>
                <a:gd name="connsiteY60" fmla="*/ 435996 h 551610"/>
                <a:gd name="connsiteX61" fmla="*/ 17260 w 607919"/>
                <a:gd name="connsiteY61" fmla="*/ 435996 h 551610"/>
                <a:gd name="connsiteX62" fmla="*/ 15882 w 607919"/>
                <a:gd name="connsiteY62" fmla="*/ 434745 h 551610"/>
                <a:gd name="connsiteX63" fmla="*/ 15882 w 607919"/>
                <a:gd name="connsiteY63" fmla="*/ 358055 h 551610"/>
                <a:gd name="connsiteX64" fmla="*/ 206837 w 607919"/>
                <a:gd name="connsiteY64" fmla="*/ 167267 h 551610"/>
                <a:gd name="connsiteX65" fmla="*/ 226008 w 607919"/>
                <a:gd name="connsiteY65" fmla="*/ 167267 h 551610"/>
                <a:gd name="connsiteX66" fmla="*/ 294672 w 607919"/>
                <a:gd name="connsiteY66" fmla="*/ 235701 h 551610"/>
                <a:gd name="connsiteX67" fmla="*/ 424481 w 607919"/>
                <a:gd name="connsiteY67" fmla="*/ 105965 h 551610"/>
                <a:gd name="connsiteX68" fmla="*/ 452423 w 607919"/>
                <a:gd name="connsiteY68" fmla="*/ 78192 h 551610"/>
                <a:gd name="connsiteX69" fmla="*/ 383885 w 607919"/>
                <a:gd name="connsiteY69" fmla="*/ 9633 h 551610"/>
                <a:gd name="connsiteX70" fmla="*/ 387769 w 607919"/>
                <a:gd name="connsiteY70" fmla="*/ 0 h 5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07919" h="551610">
                  <a:moveTo>
                    <a:pt x="116112" y="473652"/>
                  </a:moveTo>
                  <a:cubicBezTo>
                    <a:pt x="117836" y="474356"/>
                    <a:pt x="118901" y="476670"/>
                    <a:pt x="118901" y="480423"/>
                  </a:cubicBezTo>
                  <a:lnTo>
                    <a:pt x="118901" y="551610"/>
                  </a:lnTo>
                  <a:lnTo>
                    <a:pt x="55604" y="551610"/>
                  </a:lnTo>
                  <a:lnTo>
                    <a:pt x="55604" y="540851"/>
                  </a:lnTo>
                  <a:cubicBezTo>
                    <a:pt x="55604" y="534971"/>
                    <a:pt x="59991" y="525838"/>
                    <a:pt x="65255" y="520583"/>
                  </a:cubicBezTo>
                  <a:lnTo>
                    <a:pt x="83555" y="502317"/>
                  </a:lnTo>
                  <a:lnTo>
                    <a:pt x="109375" y="476545"/>
                  </a:lnTo>
                  <a:cubicBezTo>
                    <a:pt x="112007" y="473855"/>
                    <a:pt x="114389" y="472948"/>
                    <a:pt x="116112" y="473652"/>
                  </a:cubicBezTo>
                  <a:close/>
                  <a:moveTo>
                    <a:pt x="199155" y="390799"/>
                  </a:moveTo>
                  <a:cubicBezTo>
                    <a:pt x="200892" y="391534"/>
                    <a:pt x="201956" y="393880"/>
                    <a:pt x="201956" y="397632"/>
                  </a:cubicBezTo>
                  <a:lnTo>
                    <a:pt x="201956" y="551610"/>
                  </a:lnTo>
                  <a:lnTo>
                    <a:pt x="145363" y="551610"/>
                  </a:lnTo>
                  <a:lnTo>
                    <a:pt x="145363" y="454170"/>
                  </a:lnTo>
                  <a:cubicBezTo>
                    <a:pt x="145363" y="446665"/>
                    <a:pt x="149620" y="436283"/>
                    <a:pt x="154879" y="431030"/>
                  </a:cubicBezTo>
                  <a:lnTo>
                    <a:pt x="192315" y="393630"/>
                  </a:lnTo>
                  <a:cubicBezTo>
                    <a:pt x="195007" y="390941"/>
                    <a:pt x="197417" y="390065"/>
                    <a:pt x="199155" y="390799"/>
                  </a:cubicBezTo>
                  <a:close/>
                  <a:moveTo>
                    <a:pt x="231082" y="388245"/>
                  </a:moveTo>
                  <a:cubicBezTo>
                    <a:pt x="232822" y="387525"/>
                    <a:pt x="235235" y="388401"/>
                    <a:pt x="237930" y="391091"/>
                  </a:cubicBezTo>
                  <a:lnTo>
                    <a:pt x="266763" y="419867"/>
                  </a:lnTo>
                  <a:lnTo>
                    <a:pt x="275915" y="428875"/>
                  </a:lnTo>
                  <a:cubicBezTo>
                    <a:pt x="280929" y="433879"/>
                    <a:pt x="284941" y="444013"/>
                    <a:pt x="284941" y="451520"/>
                  </a:cubicBezTo>
                  <a:lnTo>
                    <a:pt x="284941" y="551610"/>
                  </a:lnTo>
                  <a:lnTo>
                    <a:pt x="228277" y="551610"/>
                  </a:lnTo>
                  <a:lnTo>
                    <a:pt x="228277" y="394969"/>
                  </a:lnTo>
                  <a:cubicBezTo>
                    <a:pt x="228277" y="391278"/>
                    <a:pt x="229343" y="388964"/>
                    <a:pt x="231082" y="388245"/>
                  </a:cubicBezTo>
                  <a:close/>
                  <a:moveTo>
                    <a:pt x="365148" y="381336"/>
                  </a:moveTo>
                  <a:cubicBezTo>
                    <a:pt x="366901" y="382055"/>
                    <a:pt x="367997" y="384370"/>
                    <a:pt x="367997" y="388122"/>
                  </a:cubicBezTo>
                  <a:lnTo>
                    <a:pt x="367997" y="551610"/>
                  </a:lnTo>
                  <a:lnTo>
                    <a:pt x="311262" y="551610"/>
                  </a:lnTo>
                  <a:lnTo>
                    <a:pt x="311262" y="444661"/>
                  </a:lnTo>
                  <a:cubicBezTo>
                    <a:pt x="311262" y="437156"/>
                    <a:pt x="313767" y="428650"/>
                    <a:pt x="316898" y="425523"/>
                  </a:cubicBezTo>
                  <a:cubicBezTo>
                    <a:pt x="320029" y="422396"/>
                    <a:pt x="322534" y="419894"/>
                    <a:pt x="322534" y="419894"/>
                  </a:cubicBezTo>
                  <a:lnTo>
                    <a:pt x="358353" y="384120"/>
                  </a:lnTo>
                  <a:cubicBezTo>
                    <a:pt x="360983" y="381493"/>
                    <a:pt x="363394" y="380617"/>
                    <a:pt x="365148" y="381336"/>
                  </a:cubicBezTo>
                  <a:close/>
                  <a:moveTo>
                    <a:pt x="448177" y="298352"/>
                  </a:moveTo>
                  <a:cubicBezTo>
                    <a:pt x="449916" y="299071"/>
                    <a:pt x="450982" y="301386"/>
                    <a:pt x="450982" y="305139"/>
                  </a:cubicBezTo>
                  <a:lnTo>
                    <a:pt x="450982" y="551610"/>
                  </a:lnTo>
                  <a:lnTo>
                    <a:pt x="394318" y="551610"/>
                  </a:lnTo>
                  <a:lnTo>
                    <a:pt x="394318" y="361815"/>
                  </a:lnTo>
                  <a:cubicBezTo>
                    <a:pt x="394318" y="354308"/>
                    <a:pt x="398580" y="343924"/>
                    <a:pt x="403846" y="338669"/>
                  </a:cubicBezTo>
                  <a:lnTo>
                    <a:pt x="441329" y="301136"/>
                  </a:lnTo>
                  <a:cubicBezTo>
                    <a:pt x="444024" y="298508"/>
                    <a:pt x="446438" y="297633"/>
                    <a:pt x="448177" y="298352"/>
                  </a:cubicBezTo>
                  <a:close/>
                  <a:moveTo>
                    <a:pt x="527085" y="219452"/>
                  </a:moveTo>
                  <a:cubicBezTo>
                    <a:pt x="528809" y="220171"/>
                    <a:pt x="529874" y="222486"/>
                    <a:pt x="529874" y="226177"/>
                  </a:cubicBezTo>
                  <a:lnTo>
                    <a:pt x="529874" y="551610"/>
                  </a:lnTo>
                  <a:lnTo>
                    <a:pt x="477232" y="551610"/>
                  </a:lnTo>
                  <a:lnTo>
                    <a:pt x="477232" y="278727"/>
                  </a:lnTo>
                  <a:cubicBezTo>
                    <a:pt x="477232" y="271345"/>
                    <a:pt x="481494" y="260960"/>
                    <a:pt x="486883" y="255580"/>
                  </a:cubicBezTo>
                  <a:lnTo>
                    <a:pt x="520348" y="222298"/>
                  </a:lnTo>
                  <a:cubicBezTo>
                    <a:pt x="522980" y="219608"/>
                    <a:pt x="525362" y="218732"/>
                    <a:pt x="527085" y="219452"/>
                  </a:cubicBezTo>
                  <a:close/>
                  <a:moveTo>
                    <a:pt x="387769" y="0"/>
                  </a:moveTo>
                  <a:lnTo>
                    <a:pt x="580729" y="0"/>
                  </a:lnTo>
                  <a:cubicBezTo>
                    <a:pt x="594512" y="0"/>
                    <a:pt x="607919" y="12135"/>
                    <a:pt x="607919" y="26022"/>
                  </a:cubicBezTo>
                  <a:lnTo>
                    <a:pt x="607919" y="219812"/>
                  </a:lnTo>
                  <a:cubicBezTo>
                    <a:pt x="607919" y="227318"/>
                    <a:pt x="603534" y="229070"/>
                    <a:pt x="598271" y="223815"/>
                  </a:cubicBezTo>
                  <a:lnTo>
                    <a:pt x="530610" y="156258"/>
                  </a:lnTo>
                  <a:lnTo>
                    <a:pt x="304320" y="382325"/>
                  </a:lnTo>
                  <a:cubicBezTo>
                    <a:pt x="298932" y="387580"/>
                    <a:pt x="290412" y="387580"/>
                    <a:pt x="285024" y="382325"/>
                  </a:cubicBezTo>
                  <a:lnTo>
                    <a:pt x="216360" y="313767"/>
                  </a:lnTo>
                  <a:lnTo>
                    <a:pt x="94068" y="435996"/>
                  </a:lnTo>
                  <a:cubicBezTo>
                    <a:pt x="72767" y="457264"/>
                    <a:pt x="38435" y="457264"/>
                    <a:pt x="17260" y="435996"/>
                  </a:cubicBezTo>
                  <a:lnTo>
                    <a:pt x="15882" y="434745"/>
                  </a:lnTo>
                  <a:cubicBezTo>
                    <a:pt x="-5294" y="413477"/>
                    <a:pt x="-5294" y="379198"/>
                    <a:pt x="15882" y="358055"/>
                  </a:cubicBezTo>
                  <a:lnTo>
                    <a:pt x="206837" y="167267"/>
                  </a:lnTo>
                  <a:cubicBezTo>
                    <a:pt x="212100" y="161888"/>
                    <a:pt x="220745" y="161888"/>
                    <a:pt x="226008" y="167267"/>
                  </a:cubicBezTo>
                  <a:lnTo>
                    <a:pt x="294672" y="235701"/>
                  </a:lnTo>
                  <a:lnTo>
                    <a:pt x="424481" y="105965"/>
                  </a:lnTo>
                  <a:lnTo>
                    <a:pt x="452423" y="78192"/>
                  </a:lnTo>
                  <a:lnTo>
                    <a:pt x="383885" y="9633"/>
                  </a:lnTo>
                  <a:cubicBezTo>
                    <a:pt x="378497" y="4379"/>
                    <a:pt x="380376" y="0"/>
                    <a:pt x="3877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60" name="组合 27">
            <a:extLst>
              <a:ext uri="{FF2B5EF4-FFF2-40B4-BE49-F238E27FC236}">
                <a16:creationId xmlns:a16="http://schemas.microsoft.com/office/drawing/2014/main" id="{81EB5049-9094-A568-9A54-E55965A3E76B}"/>
              </a:ext>
            </a:extLst>
          </p:cNvPr>
          <p:cNvGrpSpPr/>
          <p:nvPr/>
        </p:nvGrpSpPr>
        <p:grpSpPr>
          <a:xfrm>
            <a:off x="6585584" y="4366854"/>
            <a:ext cx="4304665" cy="738505"/>
            <a:chOff x="10305" y="6698"/>
            <a:chExt cx="6779" cy="1163"/>
          </a:xfrm>
        </p:grpSpPr>
        <p:grpSp>
          <p:nvGrpSpPr>
            <p:cNvPr id="61" name="组合 16">
              <a:extLst>
                <a:ext uri="{FF2B5EF4-FFF2-40B4-BE49-F238E27FC236}">
                  <a16:creationId xmlns:a16="http://schemas.microsoft.com/office/drawing/2014/main" id="{467A25F6-49E3-4926-2639-CFAB94ADF556}"/>
                </a:ext>
              </a:extLst>
            </p:cNvPr>
            <p:cNvGrpSpPr/>
            <p:nvPr/>
          </p:nvGrpSpPr>
          <p:grpSpPr>
            <a:xfrm>
              <a:off x="10421" y="7334"/>
              <a:ext cx="5805" cy="118"/>
              <a:chOff x="802638" y="3363729"/>
              <a:chExt cx="3686453" cy="74796"/>
            </a:xfrm>
          </p:grpSpPr>
          <p:sp>
            <p:nvSpPr>
              <p:cNvPr id="63" name="平行四边形 17">
                <a:extLst>
                  <a:ext uri="{FF2B5EF4-FFF2-40B4-BE49-F238E27FC236}">
                    <a16:creationId xmlns:a16="http://schemas.microsoft.com/office/drawing/2014/main" id="{4D3FC414-0F02-9C84-EACE-CE0C27ED3748}"/>
                  </a:ext>
                </a:extLst>
              </p:cNvPr>
              <p:cNvSpPr/>
              <p:nvPr/>
            </p:nvSpPr>
            <p:spPr>
              <a:xfrm>
                <a:off x="802638" y="3363729"/>
                <a:ext cx="914492" cy="74796"/>
              </a:xfrm>
              <a:prstGeom prst="parallelogram">
                <a:avLst>
                  <a:gd name="adj" fmla="val 55740"/>
                </a:avLst>
              </a:prstGeom>
              <a:solidFill>
                <a:schemeClr val="accent1">
                  <a:lumMod val="75000"/>
                  <a:alpha val="8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18">
                <a:extLst>
                  <a:ext uri="{FF2B5EF4-FFF2-40B4-BE49-F238E27FC236}">
                    <a16:creationId xmlns:a16="http://schemas.microsoft.com/office/drawing/2014/main" id="{2A94E4D4-9061-F930-F0BD-2BAAA0440835}"/>
                  </a:ext>
                </a:extLst>
              </p:cNvPr>
              <p:cNvCxnSpPr/>
              <p:nvPr/>
            </p:nvCxnSpPr>
            <p:spPr>
              <a:xfrm flipH="1">
                <a:off x="871314" y="3429000"/>
                <a:ext cx="361777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  <a:alpha val="6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21">
              <a:extLst>
                <a:ext uri="{FF2B5EF4-FFF2-40B4-BE49-F238E27FC236}">
                  <a16:creationId xmlns:a16="http://schemas.microsoft.com/office/drawing/2014/main" id="{B757D31C-0836-5911-8120-AA260B6DE514}"/>
                </a:ext>
              </a:extLst>
            </p:cNvPr>
            <p:cNvSpPr txBox="1"/>
            <p:nvPr/>
          </p:nvSpPr>
          <p:spPr>
            <a:xfrm>
              <a:off x="10305" y="6698"/>
              <a:ext cx="6779" cy="1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获</a:t>
              </a:r>
              <a:r>
                <a:rPr lang="en-US" altLang="zh-CN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2022</a:t>
              </a:r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挑战杯上海市赛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金奖</a:t>
              </a:r>
              <a:endParaRPr lang="en-US" altLang="zh-CN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29">
            <a:extLst>
              <a:ext uri="{FF2B5EF4-FFF2-40B4-BE49-F238E27FC236}">
                <a16:creationId xmlns:a16="http://schemas.microsoft.com/office/drawing/2014/main" id="{D117FDC6-8A8C-A706-A284-4F5DB080E99D}"/>
              </a:ext>
            </a:extLst>
          </p:cNvPr>
          <p:cNvGrpSpPr/>
          <p:nvPr/>
        </p:nvGrpSpPr>
        <p:grpSpPr>
          <a:xfrm>
            <a:off x="6543675" y="1421185"/>
            <a:ext cx="4388485" cy="738768"/>
            <a:chOff x="10305" y="2771"/>
            <a:chExt cx="6911" cy="1743"/>
          </a:xfrm>
        </p:grpSpPr>
        <p:sp>
          <p:nvSpPr>
            <p:cNvPr id="66" name="文本框 19">
              <a:extLst>
                <a:ext uri="{FF2B5EF4-FFF2-40B4-BE49-F238E27FC236}">
                  <a16:creationId xmlns:a16="http://schemas.microsoft.com/office/drawing/2014/main" id="{5230AA09-72CB-C9FC-5E44-BEFF7F9423E7}"/>
                </a:ext>
              </a:extLst>
            </p:cNvPr>
            <p:cNvSpPr txBox="1"/>
            <p:nvPr/>
          </p:nvSpPr>
          <p:spPr>
            <a:xfrm>
              <a:off x="10305" y="2771"/>
              <a:ext cx="6911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获</a:t>
              </a:r>
              <a:r>
                <a:rPr lang="en-US" altLang="zh-CN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2022</a:t>
              </a:r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互联网</a:t>
              </a:r>
              <a:r>
                <a:rPr lang="en-US" altLang="zh-CN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+ </a:t>
              </a:r>
              <a:r>
                <a:rPr lang="zh-CN" altLang="en-US" b="1" dirty="0">
                  <a:gradFill>
                    <a:gsLst>
                      <a:gs pos="100000">
                        <a:schemeClr val="accent1">
                          <a:lumMod val="75000"/>
                          <a:alpha val="62000"/>
                        </a:schemeClr>
                      </a:gs>
                      <a:gs pos="0">
                        <a:schemeClr val="accent1">
                          <a:lumMod val="75000"/>
                          <a:alpha val="88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上海市赛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金奖</a:t>
              </a:r>
              <a:endPara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组合 23">
              <a:extLst>
                <a:ext uri="{FF2B5EF4-FFF2-40B4-BE49-F238E27FC236}">
                  <a16:creationId xmlns:a16="http://schemas.microsoft.com/office/drawing/2014/main" id="{E4B52014-5001-7AE3-30B4-C81EC80CE99D}"/>
                </a:ext>
              </a:extLst>
            </p:cNvPr>
            <p:cNvGrpSpPr/>
            <p:nvPr/>
          </p:nvGrpSpPr>
          <p:grpSpPr>
            <a:xfrm>
              <a:off x="10421" y="3782"/>
              <a:ext cx="5805" cy="123"/>
              <a:chOff x="802638" y="3363729"/>
              <a:chExt cx="3686453" cy="77971"/>
            </a:xfrm>
          </p:grpSpPr>
          <p:sp>
            <p:nvSpPr>
              <p:cNvPr id="68" name="平行四边形 24">
                <a:extLst>
                  <a:ext uri="{FF2B5EF4-FFF2-40B4-BE49-F238E27FC236}">
                    <a16:creationId xmlns:a16="http://schemas.microsoft.com/office/drawing/2014/main" id="{8C69BD97-D66D-3D54-8036-D6A6A07BB5E2}"/>
                  </a:ext>
                </a:extLst>
              </p:cNvPr>
              <p:cNvSpPr/>
              <p:nvPr/>
            </p:nvSpPr>
            <p:spPr>
              <a:xfrm>
                <a:off x="802638" y="3363729"/>
                <a:ext cx="914492" cy="74796"/>
              </a:xfrm>
              <a:prstGeom prst="parallelogram">
                <a:avLst>
                  <a:gd name="adj" fmla="val 55740"/>
                </a:avLst>
              </a:prstGeom>
              <a:solidFill>
                <a:schemeClr val="accent1">
                  <a:lumMod val="75000"/>
                  <a:alpha val="8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9" name="直接连接符 25">
                <a:extLst>
                  <a:ext uri="{FF2B5EF4-FFF2-40B4-BE49-F238E27FC236}">
                    <a16:creationId xmlns:a16="http://schemas.microsoft.com/office/drawing/2014/main" id="{83710500-88CB-3B53-83F1-9B1C6D875F43}"/>
                  </a:ext>
                </a:extLst>
              </p:cNvPr>
              <p:cNvCxnSpPr/>
              <p:nvPr/>
            </p:nvCxnSpPr>
            <p:spPr>
              <a:xfrm flipH="1">
                <a:off x="871314" y="3441700"/>
                <a:ext cx="361777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  <a:alpha val="6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3" name="图片 11">
            <a:extLst>
              <a:ext uri="{FF2B5EF4-FFF2-40B4-BE49-F238E27FC236}">
                <a16:creationId xmlns:a16="http://schemas.microsoft.com/office/drawing/2014/main" id="{78162F2D-E4A8-AB4D-BB29-92E1223F5B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470" y="4392427"/>
            <a:ext cx="1667204" cy="15943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EE35F0-72B2-C43A-E85F-C428DC47C2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19" y="2576503"/>
            <a:ext cx="4876165" cy="1718696"/>
          </a:xfrm>
          <a:prstGeom prst="rect">
            <a:avLst/>
          </a:prstGeom>
        </p:spPr>
      </p:pic>
      <p:sp>
        <p:nvSpPr>
          <p:cNvPr id="7" name="文本占位符 7">
            <a:extLst>
              <a:ext uri="{FF2B5EF4-FFF2-40B4-BE49-F238E27FC236}">
                <a16:creationId xmlns:a16="http://schemas.microsoft.com/office/drawing/2014/main" id="{9624F20D-24C4-E80F-DC5C-9A3C6382A500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87B38E3A-9E1B-1D4D-4A1B-E7AD6BD7B95E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135E6E37-E814-169C-FF45-3913C50AF9A1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10" name="文本占位符 18">
            <a:extLst>
              <a:ext uri="{FF2B5EF4-FFF2-40B4-BE49-F238E27FC236}">
                <a16:creationId xmlns:a16="http://schemas.microsoft.com/office/drawing/2014/main" id="{4672C4A6-C4C6-C916-39FC-27F68C5356A1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阶段成果</a:t>
            </a:r>
          </a:p>
        </p:txBody>
      </p:sp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B49E59ED-9B6E-278B-4775-5F5A7F5AFAA7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A3A1FFE-2C5E-B324-D949-0CDC8386EF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751" y="4392427"/>
            <a:ext cx="3073907" cy="15943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1A9C86-FE48-8426-4E32-70EF5CC30E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335" y="5010587"/>
            <a:ext cx="5398894" cy="8524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3DA7B7D-3E8B-8A36-40AC-3FB4318974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9244" y="2522096"/>
            <a:ext cx="4775497" cy="168449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6C4468F-5C1F-E3BE-D304-BA6726305673}"/>
              </a:ext>
            </a:extLst>
          </p:cNvPr>
          <p:cNvSpPr txBox="1"/>
          <p:nvPr/>
        </p:nvSpPr>
        <p:spPr>
          <a:xfrm>
            <a:off x="6659244" y="1933247"/>
            <a:ext cx="5100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公示网站：</a:t>
            </a:r>
            <a:r>
              <a:rPr kumimoji="1" lang="en" altLang="zh-CN" sz="1400" dirty="0"/>
              <a:t> https://</a:t>
            </a:r>
            <a:r>
              <a:rPr kumimoji="1" lang="en" altLang="zh-CN" sz="1400" dirty="0" err="1"/>
              <a:t>edu.sh.gov.cn</a:t>
            </a:r>
            <a:r>
              <a:rPr kumimoji="1" lang="en" altLang="zh-CN" sz="1400" dirty="0"/>
              <a:t>/web/</a:t>
            </a:r>
            <a:r>
              <a:rPr kumimoji="1" lang="en" altLang="zh-CN" sz="1400" dirty="0" err="1"/>
              <a:t>detail_gsgg</a:t>
            </a:r>
            <a:r>
              <a:rPr kumimoji="1" lang="en" altLang="zh-CN" sz="1400" dirty="0"/>
              <a:t>/3937bd42-ad46-4e52-bd54-01b71ff76399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7826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715" imgH="5715" progId="TCLayout.ActiveDocument.1">
                  <p:embed/>
                </p:oleObj>
              </mc:Choice>
              <mc:Fallback>
                <p:oleObj name="think-cell Slide" r:id="rId4" imgW="5715" imgH="5715" progId="TCLayout.ActiveDocument.1">
                  <p:embed/>
                  <p:pic>
                    <p:nvPicPr>
                      <p:cNvPr id="0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607955" y="850898"/>
            <a:ext cx="10377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强基固本：培养未来屹立世界之巅的算法科学家，共筑科技强国</a:t>
            </a:r>
          </a:p>
        </p:txBody>
      </p:sp>
      <p:sp>
        <p:nvSpPr>
          <p:cNvPr id="2" name="文本占位符 7">
            <a:extLst>
              <a:ext uri="{FF2B5EF4-FFF2-40B4-BE49-F238E27FC236}">
                <a16:creationId xmlns:a16="http://schemas.microsoft.com/office/drawing/2014/main" id="{F56B4717-6326-E49E-F7F5-93A29C664684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3" name="文本占位符 13">
            <a:extLst>
              <a:ext uri="{FF2B5EF4-FFF2-40B4-BE49-F238E27FC236}">
                <a16:creationId xmlns:a16="http://schemas.microsoft.com/office/drawing/2014/main" id="{7E3673C1-03C0-F406-BD36-5A6B4358CAF9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4" name="文本占位符 16">
            <a:extLst>
              <a:ext uri="{FF2B5EF4-FFF2-40B4-BE49-F238E27FC236}">
                <a16:creationId xmlns:a16="http://schemas.microsoft.com/office/drawing/2014/main" id="{4C43E2FD-AAE3-32A1-726F-32ED5C065CAB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6" name="文本占位符 18">
            <a:extLst>
              <a:ext uri="{FF2B5EF4-FFF2-40B4-BE49-F238E27FC236}">
                <a16:creationId xmlns:a16="http://schemas.microsoft.com/office/drawing/2014/main" id="{2BE1825D-3F29-772B-C358-726D8919B10F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63704723-DE96-84DB-A099-7AD31F56DA29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社会价值</a:t>
            </a:r>
          </a:p>
        </p:txBody>
      </p:sp>
      <p:sp>
        <p:nvSpPr>
          <p:cNvPr id="9" name="Google Shape;3175;p34">
            <a:extLst>
              <a:ext uri="{FF2B5EF4-FFF2-40B4-BE49-F238E27FC236}">
                <a16:creationId xmlns:a16="http://schemas.microsoft.com/office/drawing/2014/main" id="{8E0539FF-5FF9-96A6-32F3-DEC3FB41A973}"/>
              </a:ext>
            </a:extLst>
          </p:cNvPr>
          <p:cNvSpPr txBox="1"/>
          <p:nvPr/>
        </p:nvSpPr>
        <p:spPr>
          <a:xfrm>
            <a:off x="3995670" y="1538150"/>
            <a:ext cx="4002486" cy="586485"/>
          </a:xfrm>
          <a:prstGeom prst="rect">
            <a:avLst/>
          </a:prstGeom>
          <a:solidFill>
            <a:srgbClr val="E9C1E0"/>
          </a:solidFill>
          <a:ln>
            <a:noFill/>
          </a:ln>
        </p:spPr>
        <p:txBody>
          <a:bodyPr spcFirstLastPara="1" wrap="square" lIns="182867" tIns="121900" rIns="182867" bIns="121900" anchor="ctr" anchorCtr="0">
            <a:noAutofit/>
          </a:bodyPr>
          <a:lstStyle/>
          <a:p>
            <a:pPr algn="ctr" defTabSz="1219200">
              <a:spcAft>
                <a:spcPts val="265"/>
              </a:spcAft>
              <a:buClr>
                <a:srgbClr val="000000"/>
              </a:buClr>
            </a:pPr>
            <a:r>
              <a:rPr lang="zh-CN" altLang="en-US" sz="2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培养国际顶尖算法人才</a:t>
            </a:r>
          </a:p>
        </p:txBody>
      </p:sp>
      <p:sp>
        <p:nvSpPr>
          <p:cNvPr id="10" name="Google Shape;3175;p34">
            <a:extLst>
              <a:ext uri="{FF2B5EF4-FFF2-40B4-BE49-F238E27FC236}">
                <a16:creationId xmlns:a16="http://schemas.microsoft.com/office/drawing/2014/main" id="{D0F33323-25B2-EA5D-9C87-C57779035654}"/>
              </a:ext>
            </a:extLst>
          </p:cNvPr>
          <p:cNvSpPr txBox="1"/>
          <p:nvPr/>
        </p:nvSpPr>
        <p:spPr>
          <a:xfrm>
            <a:off x="705031" y="1538150"/>
            <a:ext cx="3035478" cy="586485"/>
          </a:xfrm>
          <a:prstGeom prst="rect">
            <a:avLst/>
          </a:prstGeom>
          <a:solidFill>
            <a:srgbClr val="E9C1E0"/>
          </a:solidFill>
          <a:ln>
            <a:noFill/>
          </a:ln>
        </p:spPr>
        <p:txBody>
          <a:bodyPr spcFirstLastPara="1" wrap="square" lIns="182867" tIns="121900" rIns="182867" bIns="121900" anchor="ctr" anchorCtr="0">
            <a:noAutofit/>
          </a:bodyPr>
          <a:lstStyle/>
          <a:p>
            <a:pPr lvl="0" algn="ctr" defTabSz="1219200">
              <a:lnSpc>
                <a:spcPct val="90000"/>
              </a:lnSpc>
              <a:spcBef>
                <a:spcPct val="0"/>
              </a:spcBef>
              <a:spcAft>
                <a:spcPts val="265"/>
              </a:spcAft>
              <a:buClr>
                <a:srgbClr val="000000"/>
              </a:buClr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</a:rPr>
              <a:t>教育改革实践者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027BA2-5A5B-F4FF-9734-99DF20852C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09" y="2368235"/>
            <a:ext cx="2940700" cy="1470350"/>
          </a:xfrm>
          <a:prstGeom prst="rect">
            <a:avLst/>
          </a:prstGeom>
        </p:spPr>
      </p:pic>
      <p:sp>
        <p:nvSpPr>
          <p:cNvPr id="13" name="TextBox 32">
            <a:extLst>
              <a:ext uri="{FF2B5EF4-FFF2-40B4-BE49-F238E27FC236}">
                <a16:creationId xmlns:a16="http://schemas.microsoft.com/office/drawing/2014/main" id="{F261A394-5A75-1306-8E4B-8AB1A8CDF211}"/>
              </a:ext>
            </a:extLst>
          </p:cNvPr>
          <p:cNvSpPr txBox="1"/>
          <p:nvPr/>
        </p:nvSpPr>
        <p:spPr>
          <a:xfrm>
            <a:off x="705031" y="3838585"/>
            <a:ext cx="3037776" cy="310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南宁二中信奥队使用</a:t>
            </a:r>
            <a:r>
              <a:rPr kumimoji="0" lang="en-US" altLang="zh-CN" sz="105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MarsOJ</a:t>
            </a: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开展暑期训练</a:t>
            </a:r>
          </a:p>
        </p:txBody>
      </p:sp>
      <p:pic>
        <p:nvPicPr>
          <p:cNvPr id="14" name="图片 13" descr="一群人在看电脑&#10;&#10;描述已自动生成">
            <a:extLst>
              <a:ext uri="{FF2B5EF4-FFF2-40B4-BE49-F238E27FC236}">
                <a16:creationId xmlns:a16="http://schemas.microsoft.com/office/drawing/2014/main" id="{9189DFFD-8CAC-4727-3164-C9FF5CE54A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901" y="4239243"/>
            <a:ext cx="2043738" cy="1532803"/>
          </a:xfrm>
          <a:prstGeom prst="rect">
            <a:avLst/>
          </a:prstGeom>
        </p:spPr>
      </p:pic>
      <p:sp>
        <p:nvSpPr>
          <p:cNvPr id="15" name="TextBox 32">
            <a:extLst>
              <a:ext uri="{FF2B5EF4-FFF2-40B4-BE49-F238E27FC236}">
                <a16:creationId xmlns:a16="http://schemas.microsoft.com/office/drawing/2014/main" id="{EDF477AA-D23F-179F-213B-4F3DEB85535A}"/>
              </a:ext>
            </a:extLst>
          </p:cNvPr>
          <p:cNvSpPr txBox="1"/>
          <p:nvPr/>
        </p:nvSpPr>
        <p:spPr>
          <a:xfrm>
            <a:off x="607955" y="5862619"/>
            <a:ext cx="3463557" cy="310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线下</a:t>
            </a:r>
            <a:r>
              <a:rPr kumimoji="0" lang="zh-CN" altLang="en-US" sz="105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教育机构结合</a:t>
            </a:r>
            <a:r>
              <a:rPr kumimoji="0" lang="en-US" altLang="zh-CN" sz="1050" i="0" u="none" strike="noStrike" kern="1200" cap="none" spc="1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/>
                <a:ea typeface="+mn-ea"/>
                <a:cs typeface="+mn-cs"/>
              </a:rPr>
              <a:t>MarsOJ</a:t>
            </a: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开展算法思维训练课程</a:t>
            </a:r>
          </a:p>
        </p:txBody>
      </p:sp>
      <p:sp>
        <p:nvSpPr>
          <p:cNvPr id="25" name="TextBox 32">
            <a:extLst>
              <a:ext uri="{FF2B5EF4-FFF2-40B4-BE49-F238E27FC236}">
                <a16:creationId xmlns:a16="http://schemas.microsoft.com/office/drawing/2014/main" id="{B30960F7-1F04-EEFD-1670-E39BCE1189D8}"/>
              </a:ext>
            </a:extLst>
          </p:cNvPr>
          <p:cNvSpPr txBox="1"/>
          <p:nvPr/>
        </p:nvSpPr>
        <p:spPr>
          <a:xfrm>
            <a:off x="4384775" y="4140506"/>
            <a:ext cx="36911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IOI 2022</a:t>
            </a: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中国队以双满分包揽金牌前四</a:t>
            </a:r>
          </a:p>
        </p:txBody>
      </p:sp>
      <p:pic>
        <p:nvPicPr>
          <p:cNvPr id="3074" name="Picture 2" descr="IOI中国队合影">
            <a:extLst>
              <a:ext uri="{FF2B5EF4-FFF2-40B4-BE49-F238E27FC236}">
                <a16:creationId xmlns:a16="http://schemas.microsoft.com/office/drawing/2014/main" id="{D53965FD-E171-028E-4C7A-7DE19A944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7596" y="2350221"/>
            <a:ext cx="3005482" cy="169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4.A组前五">
            <a:extLst>
              <a:ext uri="{FF2B5EF4-FFF2-40B4-BE49-F238E27FC236}">
                <a16:creationId xmlns:a16="http://schemas.microsoft.com/office/drawing/2014/main" id="{0A561DB9-4954-B11E-EEC9-38A94F5F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6316" y="4442959"/>
            <a:ext cx="2043738" cy="138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32">
            <a:extLst>
              <a:ext uri="{FF2B5EF4-FFF2-40B4-BE49-F238E27FC236}">
                <a16:creationId xmlns:a16="http://schemas.microsoft.com/office/drawing/2014/main" id="{1DB31AEE-C8DF-1F9A-622A-18731C1175DE}"/>
              </a:ext>
            </a:extLst>
          </p:cNvPr>
          <p:cNvSpPr txBox="1"/>
          <p:nvPr/>
        </p:nvSpPr>
        <p:spPr>
          <a:xfrm>
            <a:off x="4246808" y="5918789"/>
            <a:ext cx="40024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2022ISIJ</a:t>
            </a: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（</a:t>
            </a: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国际初中生信息学竞赛）</a:t>
            </a: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中国队包揽世界前五</a:t>
            </a:r>
          </a:p>
        </p:txBody>
      </p:sp>
      <p:pic>
        <p:nvPicPr>
          <p:cNvPr id="3080" name="Picture 8" descr="6.周康阳获年度冠军">
            <a:extLst>
              <a:ext uri="{FF2B5EF4-FFF2-40B4-BE49-F238E27FC236}">
                <a16:creationId xmlns:a16="http://schemas.microsoft.com/office/drawing/2014/main" id="{C79EECA8-3FEE-839E-51FE-6D45672B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4927" y="4447526"/>
            <a:ext cx="2043739" cy="138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3175;p34">
            <a:extLst>
              <a:ext uri="{FF2B5EF4-FFF2-40B4-BE49-F238E27FC236}">
                <a16:creationId xmlns:a16="http://schemas.microsoft.com/office/drawing/2014/main" id="{2726EDE6-8A55-0FF3-BAD1-022B1283F43D}"/>
              </a:ext>
            </a:extLst>
          </p:cNvPr>
          <p:cNvSpPr txBox="1"/>
          <p:nvPr/>
        </p:nvSpPr>
        <p:spPr>
          <a:xfrm>
            <a:off x="8365837" y="1526680"/>
            <a:ext cx="3467575" cy="597954"/>
          </a:xfrm>
          <a:prstGeom prst="rect">
            <a:avLst/>
          </a:prstGeom>
          <a:solidFill>
            <a:srgbClr val="E9C1E0"/>
          </a:solidFill>
          <a:ln>
            <a:noFill/>
          </a:ln>
        </p:spPr>
        <p:txBody>
          <a:bodyPr spcFirstLastPara="1" wrap="square" lIns="182867" tIns="121900" rIns="182867" bIns="121900" anchor="ctr" anchorCtr="0">
            <a:noAutofit/>
          </a:bodyPr>
          <a:lstStyle/>
          <a:p>
            <a:pPr algn="ctr" defTabSz="1219200">
              <a:spcAft>
                <a:spcPts val="265"/>
              </a:spcAft>
              <a:buClr>
                <a:srgbClr val="000000"/>
              </a:buClr>
            </a:pPr>
            <a:r>
              <a:rPr lang="zh-CN" altLang="en-US" sz="20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培养未来的图灵奖得主</a:t>
            </a:r>
            <a:endParaRPr lang="en-US" altLang="zh-CN" sz="2000" b="1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3" name="TextBox 32">
            <a:extLst>
              <a:ext uri="{FF2B5EF4-FFF2-40B4-BE49-F238E27FC236}">
                <a16:creationId xmlns:a16="http://schemas.microsoft.com/office/drawing/2014/main" id="{0EBC087B-2FE9-31DE-B3DC-5A27FB8D8DA6}"/>
              </a:ext>
            </a:extLst>
          </p:cNvPr>
          <p:cNvSpPr txBox="1"/>
          <p:nvPr/>
        </p:nvSpPr>
        <p:spPr>
          <a:xfrm>
            <a:off x="8365837" y="5914456"/>
            <a:ext cx="36911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spc="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MarsOJ</a:t>
            </a: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致力于培养更多未来的算法科学家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36645B26-708D-37B8-1BCF-289DB9E84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2865" y="2368235"/>
            <a:ext cx="2370103" cy="138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32">
            <a:extLst>
              <a:ext uri="{FF2B5EF4-FFF2-40B4-BE49-F238E27FC236}">
                <a16:creationId xmlns:a16="http://schemas.microsoft.com/office/drawing/2014/main" id="{068BC098-000B-F761-A832-30565F6FF567}"/>
              </a:ext>
            </a:extLst>
          </p:cNvPr>
          <p:cNvSpPr txBox="1"/>
          <p:nvPr/>
        </p:nvSpPr>
        <p:spPr>
          <a:xfrm>
            <a:off x="8290964" y="3835166"/>
            <a:ext cx="36911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等线"/>
              </a:rPr>
              <a:t>姚期智</a:t>
            </a:r>
            <a:r>
              <a:rPr lang="zh-CN" altLang="en-US" sz="1050" spc="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是迄今为止唯一一个获得图灵奖的中国科学家</a:t>
            </a:r>
            <a:endParaRPr lang="zh-CN" altLang="en-US" sz="1050" spc="100" dirty="0">
              <a:solidFill>
                <a:prstClr val="black">
                  <a:lumMod val="75000"/>
                  <a:lumOff val="25000"/>
                </a:prstClr>
              </a:solidFill>
              <a:latin typeface="等线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CDC247-936E-6131-101D-893C83ECC8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7330" y="4261338"/>
            <a:ext cx="2633944" cy="15548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7A6368-ECA1-54D5-1EEC-154032C67457}"/>
              </a:ext>
            </a:extLst>
          </p:cNvPr>
          <p:cNvSpPr txBox="1"/>
          <p:nvPr/>
        </p:nvSpPr>
        <p:spPr>
          <a:xfrm>
            <a:off x="618579" y="852863"/>
            <a:ext cx="11163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sz="2400" b="1" dirty="0"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带动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就业：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培养高级算法工程师，助力高校毕业生高质量就业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92278F">
                      <a:lumMod val="75000"/>
                      <a:alpha val="62000"/>
                    </a:srgbClr>
                  </a:gs>
                  <a:gs pos="0">
                    <a:srgbClr val="92278F">
                      <a:lumMod val="75000"/>
                      <a:alpha val="88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1C5357-D1A0-E42C-7C0A-F7233861C2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35589" y="4390543"/>
            <a:ext cx="1671796" cy="107734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6136866-A67A-AE15-6D8D-0D0C44553215}"/>
              </a:ext>
            </a:extLst>
          </p:cNvPr>
          <p:cNvSpPr/>
          <p:nvPr/>
        </p:nvSpPr>
        <p:spPr>
          <a:xfrm>
            <a:off x="6378304" y="4015810"/>
            <a:ext cx="5595620" cy="1989327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endParaRPr kumimoji="0" lang="zh-CN" altLang="en-US" sz="12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3B05E4-9BD8-A146-8FC6-598A25FBC2BF}"/>
              </a:ext>
            </a:extLst>
          </p:cNvPr>
          <p:cNvSpPr/>
          <p:nvPr/>
        </p:nvSpPr>
        <p:spPr>
          <a:xfrm>
            <a:off x="413491" y="4017426"/>
            <a:ext cx="5553219" cy="2006760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zh-CN" altLang="en-US" sz="1200" b="1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9BCC5EE-FCF3-6C41-609A-5B8AA74D7F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546" y="4338618"/>
            <a:ext cx="1676352" cy="1084528"/>
          </a:xfrm>
          <a:prstGeom prst="rect">
            <a:avLst/>
          </a:prstGeom>
        </p:spPr>
      </p:pic>
      <p:grpSp>
        <p:nvGrpSpPr>
          <p:cNvPr id="22" name="组合 12">
            <a:extLst>
              <a:ext uri="{FF2B5EF4-FFF2-40B4-BE49-F238E27FC236}">
                <a16:creationId xmlns:a16="http://schemas.microsoft.com/office/drawing/2014/main" id="{C464E13B-9671-5285-568B-14E726DD516A}"/>
              </a:ext>
            </a:extLst>
          </p:cNvPr>
          <p:cNvGrpSpPr/>
          <p:nvPr/>
        </p:nvGrpSpPr>
        <p:grpSpPr>
          <a:xfrm>
            <a:off x="6363744" y="3498146"/>
            <a:ext cx="5595620" cy="522192"/>
            <a:chOff x="6390757" y="1808280"/>
            <a:chExt cx="2128403" cy="311620"/>
          </a:xfrm>
        </p:grpSpPr>
        <p:sp>
          <p:nvSpPr>
            <p:cNvPr id="23" name="平行四边形 13">
              <a:extLst>
                <a:ext uri="{FF2B5EF4-FFF2-40B4-BE49-F238E27FC236}">
                  <a16:creationId xmlns:a16="http://schemas.microsoft.com/office/drawing/2014/main" id="{00F0B57D-A3BD-1E05-1131-A755F16C7C5E}"/>
                </a:ext>
              </a:extLst>
            </p:cNvPr>
            <p:cNvSpPr/>
            <p:nvPr/>
          </p:nvSpPr>
          <p:spPr>
            <a:xfrm flipV="1">
              <a:off x="6390757" y="1812124"/>
              <a:ext cx="2128403" cy="307776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文本框 14">
              <a:extLst>
                <a:ext uri="{FF2B5EF4-FFF2-40B4-BE49-F238E27FC236}">
                  <a16:creationId xmlns:a16="http://schemas.microsoft.com/office/drawing/2014/main" id="{887367CA-3C85-E644-1A13-4EDE5D01FBF8}"/>
                </a:ext>
              </a:extLst>
            </p:cNvPr>
            <p:cNvSpPr txBox="1"/>
            <p:nvPr/>
          </p:nvSpPr>
          <p:spPr>
            <a:xfrm>
              <a:off x="6406279" y="1808280"/>
              <a:ext cx="2044089" cy="27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微软雅黑" panose="020B0503020204020204" pitchFamily="34" charset="-122"/>
                  <a:cs typeface="等线" panose="02010600030101010101" charset="-122"/>
                </a:rPr>
                <a:t>直通腾讯</a:t>
              </a:r>
              <a:r>
                <a:rPr lang="zh-CN" altLang="en-US" sz="2400" b="1" dirty="0">
                  <a:solidFill>
                    <a:prstClr val="white"/>
                  </a:solidFill>
                  <a:latin typeface="等线" panose="02010600030101010101" pitchFamily="2" charset="-122"/>
                  <a:ea typeface="微软雅黑" panose="020B0503020204020204" pitchFamily="34" charset="-122"/>
                  <a:cs typeface="等线" panose="02010600030101010101" charset="-122"/>
                </a:rPr>
                <a:t>高级工程师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微软雅黑" panose="020B0503020204020204" pitchFamily="34" charset="-122"/>
                  <a:cs typeface="等线" panose="02010600030101010101" charset="-122"/>
                </a:rPr>
                <a:t>岗位</a:t>
              </a:r>
            </a:p>
          </p:txBody>
        </p:sp>
      </p:grpSp>
      <p:grpSp>
        <p:nvGrpSpPr>
          <p:cNvPr id="26" name="组合 12">
            <a:extLst>
              <a:ext uri="{FF2B5EF4-FFF2-40B4-BE49-F238E27FC236}">
                <a16:creationId xmlns:a16="http://schemas.microsoft.com/office/drawing/2014/main" id="{8B047AC5-8940-F3CB-7C5E-A113E6B9D7A6}"/>
              </a:ext>
            </a:extLst>
          </p:cNvPr>
          <p:cNvGrpSpPr/>
          <p:nvPr/>
        </p:nvGrpSpPr>
        <p:grpSpPr>
          <a:xfrm>
            <a:off x="413493" y="3504588"/>
            <a:ext cx="5738698" cy="522192"/>
            <a:chOff x="6390757" y="1808280"/>
            <a:chExt cx="2128403" cy="311620"/>
          </a:xfrm>
        </p:grpSpPr>
        <p:sp>
          <p:nvSpPr>
            <p:cNvPr id="27" name="平行四边形 13">
              <a:extLst>
                <a:ext uri="{FF2B5EF4-FFF2-40B4-BE49-F238E27FC236}">
                  <a16:creationId xmlns:a16="http://schemas.microsoft.com/office/drawing/2014/main" id="{43B57D17-E746-878C-9051-3C850BA8D160}"/>
                </a:ext>
              </a:extLst>
            </p:cNvPr>
            <p:cNvSpPr/>
            <p:nvPr/>
          </p:nvSpPr>
          <p:spPr>
            <a:xfrm>
              <a:off x="6390757" y="1812124"/>
              <a:ext cx="2128403" cy="307776"/>
            </a:xfrm>
            <a:prstGeom prst="parallelogram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文本框 14">
              <a:extLst>
                <a:ext uri="{FF2B5EF4-FFF2-40B4-BE49-F238E27FC236}">
                  <a16:creationId xmlns:a16="http://schemas.microsoft.com/office/drawing/2014/main" id="{CBECDBF3-E9CF-EA5A-B372-685B762097FE}"/>
                </a:ext>
              </a:extLst>
            </p:cNvPr>
            <p:cNvSpPr txBox="1"/>
            <p:nvPr/>
          </p:nvSpPr>
          <p:spPr>
            <a:xfrm>
              <a:off x="6406279" y="1808280"/>
              <a:ext cx="2044089" cy="27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微软雅黑" panose="020B0503020204020204" pitchFamily="34" charset="-122"/>
                  <a:cs typeface="等线" panose="02010600030101010101" charset="-122"/>
                </a:rPr>
                <a:t>畅享字节跳动全球资源</a:t>
              </a:r>
            </a:p>
          </p:txBody>
        </p:sp>
      </p:grp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4CA52DCE-A8AC-7AE8-B161-77771E5D822F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18" name="文本占位符 13">
            <a:extLst>
              <a:ext uri="{FF2B5EF4-FFF2-40B4-BE49-F238E27FC236}">
                <a16:creationId xmlns:a16="http://schemas.microsoft.com/office/drawing/2014/main" id="{C9769665-9955-E083-D1C3-E26BD8072FAA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F2DB334C-795A-5156-66DA-704A26E23C2C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20" name="文本占位符 18">
            <a:extLst>
              <a:ext uri="{FF2B5EF4-FFF2-40B4-BE49-F238E27FC236}">
                <a16:creationId xmlns:a16="http://schemas.microsoft.com/office/drawing/2014/main" id="{7CF8D08C-8178-4B72-3E12-1035421A5A0D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21" name="文本占位符 16">
            <a:extLst>
              <a:ext uri="{FF2B5EF4-FFF2-40B4-BE49-F238E27FC236}">
                <a16:creationId xmlns:a16="http://schemas.microsoft.com/office/drawing/2014/main" id="{54F55217-BF25-5892-53EC-570E978EC008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社会价值</a:t>
            </a:r>
          </a:p>
        </p:txBody>
      </p:sp>
      <p:sp>
        <p:nvSpPr>
          <p:cNvPr id="4" name="Google Shape;3170;p34">
            <a:extLst>
              <a:ext uri="{FF2B5EF4-FFF2-40B4-BE49-F238E27FC236}">
                <a16:creationId xmlns:a16="http://schemas.microsoft.com/office/drawing/2014/main" id="{D3073A9F-0B77-5A8D-09D5-6659ED2FFCD2}"/>
              </a:ext>
            </a:extLst>
          </p:cNvPr>
          <p:cNvSpPr txBox="1"/>
          <p:nvPr/>
        </p:nvSpPr>
        <p:spPr>
          <a:xfrm>
            <a:off x="413529" y="2369315"/>
            <a:ext cx="3244071" cy="81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67" tIns="121900" rIns="182867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- 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直通</a:t>
            </a: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--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实习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转正名额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/>
              <a:sym typeface="Roboto" panose="02000000000000000000"/>
            </a:endParaRPr>
          </a:p>
          <a:p>
            <a:pPr defTabSz="1219200">
              <a:buClr>
                <a:srgbClr val="000000"/>
              </a:buClr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-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吸引优秀的一线教育工作者</a:t>
            </a:r>
            <a:endParaRPr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" name="Google Shape;3172;p34">
            <a:extLst>
              <a:ext uri="{FF2B5EF4-FFF2-40B4-BE49-F238E27FC236}">
                <a16:creationId xmlns:a16="http://schemas.microsoft.com/office/drawing/2014/main" id="{FA22AFF5-E1C4-ABCB-8130-0E02FEDD1856}"/>
              </a:ext>
            </a:extLst>
          </p:cNvPr>
          <p:cNvSpPr txBox="1"/>
          <p:nvPr/>
        </p:nvSpPr>
        <p:spPr>
          <a:xfrm>
            <a:off x="8223602" y="2339454"/>
            <a:ext cx="3683784" cy="81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67" tIns="121900" rIns="182867" bIns="121900" anchor="ctr" anchorCtr="0">
            <a:noAutofit/>
          </a:bodyPr>
          <a:lstStyle/>
          <a:p>
            <a:pPr defTabSz="1219200">
              <a:buClr>
                <a:srgbClr val="000000"/>
              </a:buClr>
              <a:buSzPts val="1100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-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和复旦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创新创业学院合作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/>
              <a:sym typeface="Roboto" panose="02000000000000000000"/>
            </a:endParaRPr>
          </a:p>
          <a:p>
            <a:pPr defTabSz="1219200">
              <a:buClr>
                <a:srgbClr val="000000"/>
              </a:buClr>
              <a:buSzPts val="1100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-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未来设立基金鼓励计算机领域创业</a:t>
            </a:r>
          </a:p>
        </p:txBody>
      </p:sp>
      <p:sp>
        <p:nvSpPr>
          <p:cNvPr id="8" name="Google Shape;3173;p34">
            <a:extLst>
              <a:ext uri="{FF2B5EF4-FFF2-40B4-BE49-F238E27FC236}">
                <a16:creationId xmlns:a16="http://schemas.microsoft.com/office/drawing/2014/main" id="{0840CC0F-2B5F-0EEC-F3B9-DCAD403E883C}"/>
              </a:ext>
            </a:extLst>
          </p:cNvPr>
          <p:cNvSpPr txBox="1"/>
          <p:nvPr/>
        </p:nvSpPr>
        <p:spPr>
          <a:xfrm>
            <a:off x="4036310" y="2346698"/>
            <a:ext cx="3910902" cy="81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67" tIns="121900" rIns="182867" bIns="121900" anchor="ctr" anchorCtr="0">
            <a:noAutofit/>
          </a:bodyPr>
          <a:lstStyle/>
          <a:p>
            <a:pPr defTabSz="1219200">
              <a:buClr>
                <a:srgbClr val="000000"/>
              </a:buClr>
              <a:buSzPts val="1100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-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计算机算法思维相关专题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讲座和峰会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/>
              <a:sym typeface="Roboto" panose="02000000000000000000"/>
            </a:endParaRPr>
          </a:p>
          <a:p>
            <a:pPr defTabSz="1219200">
              <a:buClr>
                <a:srgbClr val="000000"/>
              </a:buClr>
              <a:buSzPts val="1100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-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为高校提供算法思维训练平台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" name="Google Shape;3174;p34">
            <a:extLst>
              <a:ext uri="{FF2B5EF4-FFF2-40B4-BE49-F238E27FC236}">
                <a16:creationId xmlns:a16="http://schemas.microsoft.com/office/drawing/2014/main" id="{687B0440-C4D7-9C90-2D6E-213487163E7A}"/>
              </a:ext>
            </a:extLst>
          </p:cNvPr>
          <p:cNvSpPr txBox="1"/>
          <p:nvPr/>
        </p:nvSpPr>
        <p:spPr>
          <a:xfrm>
            <a:off x="417084" y="1421955"/>
            <a:ext cx="3279011" cy="812000"/>
          </a:xfrm>
          <a:prstGeom prst="rect">
            <a:avLst/>
          </a:prstGeom>
          <a:solidFill>
            <a:srgbClr val="56227C"/>
          </a:solidFill>
          <a:ln>
            <a:noFill/>
          </a:ln>
        </p:spPr>
        <p:txBody>
          <a:bodyPr spcFirstLastPara="1" wrap="square" lIns="182867" tIns="121900" rIns="182867" bIns="121900" anchor="ctr" anchorCtr="0">
            <a:noAutofit/>
          </a:bodyPr>
          <a:lstStyle/>
          <a:p>
            <a:pPr algn="ctr" defTabSz="1219200">
              <a:buClr>
                <a:srgbClr val="000000"/>
              </a:buClr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岗位提供</a:t>
            </a:r>
          </a:p>
        </p:txBody>
      </p:sp>
      <p:sp>
        <p:nvSpPr>
          <p:cNvPr id="11" name="Google Shape;3176;p34">
            <a:extLst>
              <a:ext uri="{FF2B5EF4-FFF2-40B4-BE49-F238E27FC236}">
                <a16:creationId xmlns:a16="http://schemas.microsoft.com/office/drawing/2014/main" id="{FA4B440A-7FAF-1736-029B-0B9B73FFD792}"/>
              </a:ext>
            </a:extLst>
          </p:cNvPr>
          <p:cNvSpPr txBox="1"/>
          <p:nvPr/>
        </p:nvSpPr>
        <p:spPr>
          <a:xfrm>
            <a:off x="8223602" y="1428124"/>
            <a:ext cx="3683783" cy="812000"/>
          </a:xfrm>
          <a:prstGeom prst="rect">
            <a:avLst/>
          </a:prstGeom>
          <a:solidFill>
            <a:srgbClr val="D19BD0"/>
          </a:solidFill>
          <a:ln>
            <a:noFill/>
          </a:ln>
        </p:spPr>
        <p:txBody>
          <a:bodyPr spcFirstLastPara="1" wrap="square" lIns="182867" tIns="121900" rIns="182867" bIns="121900" anchor="ctr" anchorCtr="0">
            <a:noAutofit/>
          </a:bodyPr>
          <a:lstStyle/>
          <a:p>
            <a:pPr algn="ctr" defTabSz="1219200">
              <a:buClr>
                <a:srgbClr val="000000"/>
              </a:buClr>
              <a:buSzPts val="1100"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创业传承</a:t>
            </a:r>
          </a:p>
        </p:txBody>
      </p:sp>
      <p:sp>
        <p:nvSpPr>
          <p:cNvPr id="15" name="Google Shape;3177;p34">
            <a:extLst>
              <a:ext uri="{FF2B5EF4-FFF2-40B4-BE49-F238E27FC236}">
                <a16:creationId xmlns:a16="http://schemas.microsoft.com/office/drawing/2014/main" id="{F0062E0E-9B72-87D4-67C3-2BBE6A85BD28}"/>
              </a:ext>
            </a:extLst>
          </p:cNvPr>
          <p:cNvSpPr txBox="1"/>
          <p:nvPr/>
        </p:nvSpPr>
        <p:spPr>
          <a:xfrm>
            <a:off x="4036310" y="1413956"/>
            <a:ext cx="3910902" cy="812000"/>
          </a:xfrm>
          <a:prstGeom prst="rect">
            <a:avLst/>
          </a:prstGeom>
          <a:solidFill>
            <a:srgbClr val="BA69B8"/>
          </a:solidFill>
          <a:ln>
            <a:noFill/>
          </a:ln>
        </p:spPr>
        <p:txBody>
          <a:bodyPr spcFirstLastPara="1" wrap="square" lIns="182867" tIns="121900" rIns="182867" bIns="121900" anchor="ctr" anchorCtr="0">
            <a:noAutofit/>
          </a:bodyPr>
          <a:lstStyle/>
          <a:p>
            <a:pPr algn="ctr" defTabSz="1219200">
              <a:buClr>
                <a:srgbClr val="000000"/>
              </a:buClr>
              <a:buSzPts val="1100"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Roboto" panose="02000000000000000000"/>
              </a:rPr>
              <a:t>就业培训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42071DD-030C-612C-55D0-A95590F3B780}"/>
              </a:ext>
            </a:extLst>
          </p:cNvPr>
          <p:cNvSpPr txBox="1"/>
          <p:nvPr/>
        </p:nvSpPr>
        <p:spPr>
          <a:xfrm>
            <a:off x="520292" y="4077953"/>
            <a:ext cx="3840135" cy="226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sz="1350" b="1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国际顶级训练营：</a:t>
            </a:r>
            <a:r>
              <a:rPr lang="zh-CN" altLang="en-US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字节跳动 </a:t>
            </a:r>
            <a:r>
              <a:rPr lang="en-US" altLang="zh-CN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MW</a:t>
            </a:r>
            <a:r>
              <a:rPr lang="zh-CN" altLang="en-US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en-US" altLang="zh-CN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</a:t>
            </a:r>
            <a:r>
              <a:rPr lang="zh-CN" altLang="en-US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圈内 </a:t>
            </a:r>
            <a:r>
              <a:rPr lang="en-US" altLang="zh-CN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KOL </a:t>
            </a:r>
            <a:r>
              <a:rPr lang="zh-CN" altLang="en-US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三强联合开办</a:t>
            </a:r>
            <a:endParaRPr lang="en-US" altLang="zh-CN" sz="1350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sz="1350" b="1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全球技术交流平台：</a:t>
            </a:r>
            <a:r>
              <a:rPr lang="zh-CN" altLang="en-US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汇集全球 </a:t>
            </a:r>
            <a:r>
              <a:rPr lang="en-US" altLang="zh-CN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WF </a:t>
            </a:r>
            <a:r>
              <a:rPr lang="zh-CN" altLang="en-US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强队全真模拟实战，为中国 </a:t>
            </a:r>
            <a:r>
              <a:rPr lang="en-US" altLang="zh-CN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ICPC </a:t>
            </a:r>
            <a:r>
              <a:rPr lang="zh-CN" altLang="en-US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选手国际竞技保驾护航</a:t>
            </a:r>
            <a:endParaRPr lang="en-US" altLang="zh-CN" sz="1350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sz="1350" b="1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冬令营女生专项：</a:t>
            </a:r>
            <a:r>
              <a:rPr lang="zh-CN" altLang="en-US" sz="135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助力女性计算机人才成长</a:t>
            </a:r>
            <a:endParaRPr lang="en-US" altLang="zh-CN" sz="1350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135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8DE3C8E-FA73-EE4C-9B00-DDECB36AABEF}"/>
              </a:ext>
            </a:extLst>
          </p:cNvPr>
          <p:cNvSpPr txBox="1"/>
          <p:nvPr/>
        </p:nvSpPr>
        <p:spPr>
          <a:xfrm>
            <a:off x="6420155" y="4110313"/>
            <a:ext cx="3800201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sz="1400" b="1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选拔</a:t>
            </a:r>
            <a:r>
              <a:rPr lang="en-US" altLang="zh-CN" sz="1400" b="1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ACM</a:t>
            </a:r>
            <a:r>
              <a:rPr lang="zh-CN" altLang="en-US" sz="1400" b="1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精英：</a:t>
            </a:r>
            <a:endParaRPr lang="en-US" altLang="zh-CN" sz="1400" b="1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4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14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ACM-ICPC</a:t>
            </a:r>
            <a:r>
              <a:rPr lang="zh-CN" altLang="en-US" sz="14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CCPC</a:t>
            </a:r>
            <a:r>
              <a:rPr lang="zh-CN" altLang="en-US" sz="14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NOI</a:t>
            </a:r>
            <a:r>
              <a:rPr lang="zh-CN" altLang="en-US" sz="14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比赛中取得优异成绩优先</a:t>
            </a: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sz="1400" b="1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提供实习和校招：</a:t>
            </a:r>
            <a:r>
              <a:rPr lang="zh-CN" altLang="en-US" sz="14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算法和开发工程师</a:t>
            </a:r>
            <a:endParaRPr lang="en-US" altLang="zh-CN" sz="1400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>
              <a:lnSpc>
                <a:spcPct val="130000"/>
              </a:lnSpc>
              <a:buFont typeface="Wingdings" panose="05000000000000000000" charset="0"/>
              <a:buChar char="Ø"/>
              <a:defRPr/>
            </a:pPr>
            <a:r>
              <a:rPr lang="zh-CN" altLang="en-US" sz="1400" b="1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更多优质资源：</a:t>
            </a:r>
            <a:r>
              <a:rPr lang="zh-CN" altLang="en-US" sz="14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部门选择主动权、一对一导师培训</a:t>
            </a:r>
          </a:p>
        </p:txBody>
      </p:sp>
    </p:spTree>
    <p:extLst>
      <p:ext uri="{BB962C8B-B14F-4D97-AF65-F5344CB8AC3E}">
        <p14:creationId xmlns:p14="http://schemas.microsoft.com/office/powerpoint/2010/main" val="3778124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B8C397EF-C989-B773-1852-CFFABEF0D160}"/>
              </a:ext>
            </a:extLst>
          </p:cNvPr>
          <p:cNvGrpSpPr/>
          <p:nvPr/>
        </p:nvGrpSpPr>
        <p:grpSpPr>
          <a:xfrm>
            <a:off x="4758072" y="2409801"/>
            <a:ext cx="2863174" cy="2714219"/>
            <a:chOff x="3323865" y="1506819"/>
            <a:chExt cx="2935798" cy="293713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D6E8F7B-5018-E62A-8D08-287B8470AD0F}"/>
                </a:ext>
              </a:extLst>
            </p:cNvPr>
            <p:cNvGrpSpPr/>
            <p:nvPr/>
          </p:nvGrpSpPr>
          <p:grpSpPr>
            <a:xfrm>
              <a:off x="4106488" y="1506819"/>
              <a:ext cx="1371893" cy="1371893"/>
              <a:chOff x="4106488" y="1506819"/>
              <a:chExt cx="1371893" cy="1371893"/>
            </a:xfrm>
          </p:grpSpPr>
          <p:sp>
            <p:nvSpPr>
              <p:cNvPr id="40" name="Shape 1877">
                <a:extLst>
                  <a:ext uri="{FF2B5EF4-FFF2-40B4-BE49-F238E27FC236}">
                    <a16:creationId xmlns:a16="http://schemas.microsoft.com/office/drawing/2014/main" id="{7E91D290-A4E1-3F33-E723-75E1514C38F1}"/>
                  </a:ext>
                </a:extLst>
              </p:cNvPr>
              <p:cNvSpPr/>
              <p:nvPr/>
            </p:nvSpPr>
            <p:spPr>
              <a:xfrm>
                <a:off x="4106488" y="1506819"/>
                <a:ext cx="1371893" cy="1371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3175" cap="flat">
                <a:solidFill>
                  <a:sysClr val="window" lastClr="FFFFFF"/>
                </a:solidFill>
                <a:miter lim="400000"/>
              </a:ln>
              <a:effectLst/>
            </p:spPr>
            <p:txBody>
              <a:bodyPr wrap="square" lIns="20091" tIns="20091" rIns="20091" bIns="20091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85" b="0" i="0" u="none" strike="noStrike" kern="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cs"/>
                  <a:sym typeface="inpin heiti" panose="00000500000000000000" pitchFamily="2" charset="-122"/>
                </a:endParaRPr>
              </a:p>
            </p:txBody>
          </p:sp>
          <p:sp>
            <p:nvSpPr>
              <p:cNvPr id="41" name="Text Placeholder 3">
                <a:extLst>
                  <a:ext uri="{FF2B5EF4-FFF2-40B4-BE49-F238E27FC236}">
                    <a16:creationId xmlns:a16="http://schemas.microsoft.com/office/drawing/2014/main" id="{22BCE6F9-D16B-D5BC-B2FB-C2A6AA7458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7433" y="1941856"/>
                <a:ext cx="650003" cy="481938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750" kern="120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CF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inpin heiti" panose="00000500000000000000" pitchFamily="2" charset="-122"/>
                  </a:rPr>
                  <a:t>教育</a:t>
                </a:r>
                <a:endParaRPr kumimoji="0" lang="id-ID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A6368EF-AA22-E9BB-8C9F-388E2643079C}"/>
                </a:ext>
              </a:extLst>
            </p:cNvPr>
            <p:cNvGrpSpPr/>
            <p:nvPr/>
          </p:nvGrpSpPr>
          <p:grpSpPr>
            <a:xfrm>
              <a:off x="4887770" y="2289441"/>
              <a:ext cx="1371893" cy="1371893"/>
              <a:chOff x="4887770" y="2289441"/>
              <a:chExt cx="1371893" cy="1371893"/>
            </a:xfrm>
          </p:grpSpPr>
          <p:sp>
            <p:nvSpPr>
              <p:cNvPr id="38" name="Shape 1879">
                <a:extLst>
                  <a:ext uri="{FF2B5EF4-FFF2-40B4-BE49-F238E27FC236}">
                    <a16:creationId xmlns:a16="http://schemas.microsoft.com/office/drawing/2014/main" id="{3BCEF5C8-2745-9476-E250-A721906F1746}"/>
                  </a:ext>
                </a:extLst>
              </p:cNvPr>
              <p:cNvSpPr/>
              <p:nvPr/>
            </p:nvSpPr>
            <p:spPr>
              <a:xfrm>
                <a:off x="4887770" y="2289441"/>
                <a:ext cx="1371893" cy="1371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3175" cap="flat">
                <a:solidFill>
                  <a:sysClr val="window" lastClr="FFFFFF"/>
                </a:solidFill>
                <a:miter lim="400000"/>
              </a:ln>
              <a:effectLst/>
            </p:spPr>
            <p:txBody>
              <a:bodyPr wrap="square" lIns="20091" tIns="20091" rIns="20091" bIns="20091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85" b="0" i="0" u="none" strike="noStrike" kern="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cs"/>
                  <a:sym typeface="inpin heiti" panose="00000500000000000000" pitchFamily="2" charset="-122"/>
                </a:endParaRPr>
              </a:p>
            </p:txBody>
          </p:sp>
          <p:sp>
            <p:nvSpPr>
              <p:cNvPr id="39" name="Text Placeholder 3">
                <a:extLst>
                  <a:ext uri="{FF2B5EF4-FFF2-40B4-BE49-F238E27FC236}">
                    <a16:creationId xmlns:a16="http://schemas.microsoft.com/office/drawing/2014/main" id="{340E6FAF-A5C5-2652-55E6-15514170B2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1369" y="2743505"/>
                <a:ext cx="650003" cy="481938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750" kern="120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CF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inpin heiti" panose="00000500000000000000" pitchFamily="2" charset="-122"/>
                  </a:rPr>
                  <a:t>文化</a:t>
                </a:r>
                <a:endParaRPr kumimoji="0" lang="id-ID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6BBEA047-C5DA-1265-635E-EC5F596C236C}"/>
                </a:ext>
              </a:extLst>
            </p:cNvPr>
            <p:cNvGrpSpPr/>
            <p:nvPr/>
          </p:nvGrpSpPr>
          <p:grpSpPr>
            <a:xfrm>
              <a:off x="4106488" y="3072065"/>
              <a:ext cx="1371893" cy="1371893"/>
              <a:chOff x="4106488" y="3072065"/>
              <a:chExt cx="1371893" cy="1371893"/>
            </a:xfrm>
          </p:grpSpPr>
          <p:sp>
            <p:nvSpPr>
              <p:cNvPr id="36" name="Shape 1881">
                <a:extLst>
                  <a:ext uri="{FF2B5EF4-FFF2-40B4-BE49-F238E27FC236}">
                    <a16:creationId xmlns:a16="http://schemas.microsoft.com/office/drawing/2014/main" id="{DE21A18E-9E6C-2A99-3BE8-5032C9513A7D}"/>
                  </a:ext>
                </a:extLst>
              </p:cNvPr>
              <p:cNvSpPr/>
              <p:nvPr/>
            </p:nvSpPr>
            <p:spPr>
              <a:xfrm>
                <a:off x="4106488" y="3072065"/>
                <a:ext cx="1371893" cy="1371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 cap="flat">
                <a:solidFill>
                  <a:sysClr val="window" lastClr="FFFFFF"/>
                </a:solidFill>
                <a:miter lim="400000"/>
              </a:ln>
              <a:effectLst/>
            </p:spPr>
            <p:txBody>
              <a:bodyPr wrap="square" lIns="20091" tIns="20091" rIns="20091" bIns="20091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85" b="0" i="0" u="none" strike="noStrike" kern="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cs"/>
                  <a:sym typeface="inpin heiti" panose="00000500000000000000" pitchFamily="2" charset="-122"/>
                </a:endParaRPr>
              </a:p>
            </p:txBody>
          </p:sp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id="{128387BF-D7D6-BB31-BBB6-DB4C5F9BC1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7433" y="3538813"/>
                <a:ext cx="650003" cy="481938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750" kern="120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CF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inpin heiti" panose="00000500000000000000" pitchFamily="2" charset="-122"/>
                  </a:rPr>
                  <a:t>全球</a:t>
                </a:r>
                <a:endParaRPr kumimoji="0" lang="id-ID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EFE8DE0-3E29-BD61-6220-875145F0B406}"/>
                </a:ext>
              </a:extLst>
            </p:cNvPr>
            <p:cNvGrpSpPr/>
            <p:nvPr/>
          </p:nvGrpSpPr>
          <p:grpSpPr>
            <a:xfrm>
              <a:off x="3323865" y="2289441"/>
              <a:ext cx="1371893" cy="1371893"/>
              <a:chOff x="3323865" y="2289441"/>
              <a:chExt cx="1371893" cy="1371893"/>
            </a:xfrm>
          </p:grpSpPr>
          <p:sp>
            <p:nvSpPr>
              <p:cNvPr id="34" name="Shape 1883">
                <a:extLst>
                  <a:ext uri="{FF2B5EF4-FFF2-40B4-BE49-F238E27FC236}">
                    <a16:creationId xmlns:a16="http://schemas.microsoft.com/office/drawing/2014/main" id="{34EBAF3F-0CE1-BF28-09FF-D7D89FDD52A1}"/>
                  </a:ext>
                </a:extLst>
              </p:cNvPr>
              <p:cNvSpPr/>
              <p:nvPr/>
            </p:nvSpPr>
            <p:spPr>
              <a:xfrm>
                <a:off x="3323865" y="2289441"/>
                <a:ext cx="1371893" cy="1371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 cap="flat">
                <a:solidFill>
                  <a:sysClr val="window" lastClr="FFFFFF"/>
                </a:solidFill>
                <a:miter lim="400000"/>
              </a:ln>
              <a:effectLst/>
            </p:spPr>
            <p:txBody>
              <a:bodyPr wrap="square" lIns="20091" tIns="20091" rIns="20091" bIns="20091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85" b="0" i="0" u="none" strike="noStrike" kern="0" cap="none" spc="0" normalizeH="0" baseline="0" noProof="0">
                  <a:ln>
                    <a:noFill/>
                  </a:ln>
                  <a:solidFill>
                    <a:srgbClr val="53585F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cs"/>
                  <a:sym typeface="inpin heiti" panose="00000500000000000000" pitchFamily="2" charset="-122"/>
                </a:endParaRPr>
              </a:p>
            </p:txBody>
          </p:sp>
          <p:sp>
            <p:nvSpPr>
              <p:cNvPr id="35" name="Text Placeholder 3">
                <a:extLst>
                  <a:ext uri="{FF2B5EF4-FFF2-40B4-BE49-F238E27FC236}">
                    <a16:creationId xmlns:a16="http://schemas.microsoft.com/office/drawing/2014/main" id="{6422F729-B935-1217-5BEB-AB4C91394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79824" y="2743505"/>
                <a:ext cx="650003" cy="481938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750" kern="120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Open Sans 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CFC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  <a:sym typeface="inpin heiti" panose="00000500000000000000" pitchFamily="2" charset="-122"/>
                  </a:rPr>
                  <a:t>科技</a:t>
                </a:r>
                <a:endParaRPr kumimoji="0" lang="id-ID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F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42" name="Freeform: Shape 37">
            <a:extLst>
              <a:ext uri="{FF2B5EF4-FFF2-40B4-BE49-F238E27FC236}">
                <a16:creationId xmlns:a16="http://schemas.microsoft.com/office/drawing/2014/main" id="{B38200E8-DD26-8698-4C37-B5AB95ADECE6}"/>
              </a:ext>
            </a:extLst>
          </p:cNvPr>
          <p:cNvSpPr/>
          <p:nvPr/>
        </p:nvSpPr>
        <p:spPr>
          <a:xfrm>
            <a:off x="693020" y="2268334"/>
            <a:ext cx="4061218" cy="759794"/>
          </a:xfrm>
          <a:custGeom>
            <a:avLst/>
            <a:gdLst>
              <a:gd name="connsiteX0" fmla="*/ 0 w 2451878"/>
              <a:gd name="connsiteY0" fmla="*/ 0 h 471561"/>
              <a:gd name="connsiteX1" fmla="*/ 2451878 w 2451878"/>
              <a:gd name="connsiteY1" fmla="*/ 0 h 471561"/>
              <a:gd name="connsiteX2" fmla="*/ 2451878 w 2451878"/>
              <a:gd name="connsiteY2" fmla="*/ 471561 h 471561"/>
              <a:gd name="connsiteX3" fmla="*/ 0 w 2451878"/>
              <a:gd name="connsiteY3" fmla="*/ 471561 h 471561"/>
              <a:gd name="connsiteX4" fmla="*/ 0 w 2451878"/>
              <a:gd name="connsiteY4" fmla="*/ 0 h 47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471561">
                <a:moveTo>
                  <a:pt x="0" y="0"/>
                </a:moveTo>
                <a:lnTo>
                  <a:pt x="2451878" y="0"/>
                </a:lnTo>
                <a:lnTo>
                  <a:pt x="2451878" y="471561"/>
                </a:lnTo>
                <a:lnTo>
                  <a:pt x="0" y="471561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4130" rIns="0" bIns="24130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632E62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培育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2278F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高精尖、新思维</a:t>
            </a: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632E62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人才</a:t>
            </a:r>
            <a:endParaRPr kumimoji="0" lang="en-US" altLang="zh-CN" sz="1900" b="1" i="0" u="none" strike="noStrike" kern="1200" cap="none" spc="0" normalizeH="0" baseline="0" noProof="0" dirty="0">
              <a:ln>
                <a:noFill/>
              </a:ln>
              <a:solidFill>
                <a:srgbClr val="632E62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632E62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加快新</a:t>
            </a:r>
            <a:r>
              <a:rPr lang="zh-CN" altLang="en-US" sz="1900" b="1" dirty="0">
                <a:solidFill>
                  <a:srgbClr val="632E62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</a:t>
            </a: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632E62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科技革命与中国发展</a:t>
            </a:r>
          </a:p>
        </p:txBody>
      </p:sp>
      <p:sp>
        <p:nvSpPr>
          <p:cNvPr id="43" name="Freeform: Shape 37">
            <a:extLst>
              <a:ext uri="{FF2B5EF4-FFF2-40B4-BE49-F238E27FC236}">
                <a16:creationId xmlns:a16="http://schemas.microsoft.com/office/drawing/2014/main" id="{3304CBC4-07D8-0897-918F-EBF804399CFF}"/>
              </a:ext>
            </a:extLst>
          </p:cNvPr>
          <p:cNvSpPr/>
          <p:nvPr/>
        </p:nvSpPr>
        <p:spPr>
          <a:xfrm>
            <a:off x="4912719" y="1505654"/>
            <a:ext cx="2863175" cy="759794"/>
          </a:xfrm>
          <a:custGeom>
            <a:avLst/>
            <a:gdLst>
              <a:gd name="connsiteX0" fmla="*/ 0 w 2451878"/>
              <a:gd name="connsiteY0" fmla="*/ 0 h 471561"/>
              <a:gd name="connsiteX1" fmla="*/ 2451878 w 2451878"/>
              <a:gd name="connsiteY1" fmla="*/ 0 h 471561"/>
              <a:gd name="connsiteX2" fmla="*/ 2451878 w 2451878"/>
              <a:gd name="connsiteY2" fmla="*/ 471561 h 471561"/>
              <a:gd name="connsiteX3" fmla="*/ 0 w 2451878"/>
              <a:gd name="connsiteY3" fmla="*/ 471561 h 471561"/>
              <a:gd name="connsiteX4" fmla="*/ 0 w 2451878"/>
              <a:gd name="connsiteY4" fmla="*/ 0 h 47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471561">
                <a:moveTo>
                  <a:pt x="0" y="0"/>
                </a:moveTo>
                <a:lnTo>
                  <a:pt x="2451878" y="0"/>
                </a:lnTo>
                <a:lnTo>
                  <a:pt x="2451878" y="471561"/>
                </a:lnTo>
                <a:lnTo>
                  <a:pt x="0" y="471561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4130" rIns="0" bIns="24130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632E62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引领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2278F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素质教育</a:t>
            </a:r>
            <a:r>
              <a:rPr lang="zh-CN" altLang="en-US" sz="1900" b="1" dirty="0">
                <a:solidFill>
                  <a:srgbClr val="632E62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新风尚</a:t>
            </a:r>
            <a:endParaRPr lang="en-US" altLang="zh-CN" sz="1900" b="1" dirty="0">
              <a:solidFill>
                <a:srgbClr val="632E62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900" b="1" dirty="0">
                <a:solidFill>
                  <a:srgbClr val="632E62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推动教育改革创新</a:t>
            </a:r>
            <a:endParaRPr kumimoji="0" lang="zh-CN" altLang="en-US" sz="1900" b="1" i="0" u="none" strike="noStrike" kern="1200" cap="none" spc="0" normalizeH="0" baseline="0" noProof="0" dirty="0">
              <a:ln>
                <a:noFill/>
              </a:ln>
              <a:solidFill>
                <a:srgbClr val="632E62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Freeform: Shape 37">
            <a:extLst>
              <a:ext uri="{FF2B5EF4-FFF2-40B4-BE49-F238E27FC236}">
                <a16:creationId xmlns:a16="http://schemas.microsoft.com/office/drawing/2014/main" id="{3B4BADBB-35E3-C731-9636-9CC9B826390C}"/>
              </a:ext>
            </a:extLst>
          </p:cNvPr>
          <p:cNvSpPr/>
          <p:nvPr/>
        </p:nvSpPr>
        <p:spPr>
          <a:xfrm>
            <a:off x="7869553" y="2260097"/>
            <a:ext cx="4221802" cy="759794"/>
          </a:xfrm>
          <a:custGeom>
            <a:avLst/>
            <a:gdLst>
              <a:gd name="connsiteX0" fmla="*/ 0 w 2451878"/>
              <a:gd name="connsiteY0" fmla="*/ 0 h 471561"/>
              <a:gd name="connsiteX1" fmla="*/ 2451878 w 2451878"/>
              <a:gd name="connsiteY1" fmla="*/ 0 h 471561"/>
              <a:gd name="connsiteX2" fmla="*/ 2451878 w 2451878"/>
              <a:gd name="connsiteY2" fmla="*/ 471561 h 471561"/>
              <a:gd name="connsiteX3" fmla="*/ 0 w 2451878"/>
              <a:gd name="connsiteY3" fmla="*/ 471561 h 471561"/>
              <a:gd name="connsiteX4" fmla="*/ 0 w 2451878"/>
              <a:gd name="connsiteY4" fmla="*/ 0 h 47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471561">
                <a:moveTo>
                  <a:pt x="0" y="0"/>
                </a:moveTo>
                <a:lnTo>
                  <a:pt x="2451878" y="0"/>
                </a:lnTo>
                <a:lnTo>
                  <a:pt x="2451878" y="471561"/>
                </a:lnTo>
                <a:lnTo>
                  <a:pt x="0" y="471561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4130" rIns="0" bIns="24130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900" b="1" dirty="0">
                <a:solidFill>
                  <a:srgbClr val="632E62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强基固本，</a:t>
            </a: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632E62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提高</a:t>
            </a:r>
            <a:r>
              <a:rPr lang="zh-CN" altLang="en-US" sz="2800" b="1" dirty="0">
                <a:solidFill>
                  <a:srgbClr val="92278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文化软实力</a:t>
            </a:r>
            <a:endParaRPr lang="en-US" altLang="zh-CN" sz="2800" b="1" dirty="0">
              <a:solidFill>
                <a:srgbClr val="92278F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900" b="1" dirty="0">
                <a:solidFill>
                  <a:srgbClr val="632E62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培养具有</a:t>
            </a:r>
            <a:r>
              <a:rPr lang="zh-CN" altLang="en-US" sz="2800" b="1" dirty="0">
                <a:solidFill>
                  <a:srgbClr val="92278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时代责任感</a:t>
            </a:r>
            <a:r>
              <a:rPr lang="zh-CN" altLang="en-US" sz="1900" b="1" dirty="0">
                <a:solidFill>
                  <a:srgbClr val="632E62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的中国新青年</a:t>
            </a:r>
            <a:endParaRPr kumimoji="0" lang="zh-CN" altLang="en-US" sz="1900" b="1" i="0" u="none" strike="noStrike" kern="1200" cap="none" spc="0" normalizeH="0" baseline="0" noProof="0" dirty="0">
              <a:ln>
                <a:noFill/>
              </a:ln>
              <a:solidFill>
                <a:srgbClr val="92278F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Freeform: Shape 37">
            <a:extLst>
              <a:ext uri="{FF2B5EF4-FFF2-40B4-BE49-F238E27FC236}">
                <a16:creationId xmlns:a16="http://schemas.microsoft.com/office/drawing/2014/main" id="{339D1FF2-F3DD-8336-7F72-64FEFFC0FB96}"/>
              </a:ext>
            </a:extLst>
          </p:cNvPr>
          <p:cNvSpPr/>
          <p:nvPr/>
        </p:nvSpPr>
        <p:spPr>
          <a:xfrm>
            <a:off x="5006379" y="5265484"/>
            <a:ext cx="2863174" cy="759794"/>
          </a:xfrm>
          <a:custGeom>
            <a:avLst/>
            <a:gdLst>
              <a:gd name="connsiteX0" fmla="*/ 0 w 2451878"/>
              <a:gd name="connsiteY0" fmla="*/ 0 h 471561"/>
              <a:gd name="connsiteX1" fmla="*/ 2451878 w 2451878"/>
              <a:gd name="connsiteY1" fmla="*/ 0 h 471561"/>
              <a:gd name="connsiteX2" fmla="*/ 2451878 w 2451878"/>
              <a:gd name="connsiteY2" fmla="*/ 471561 h 471561"/>
              <a:gd name="connsiteX3" fmla="*/ 0 w 2451878"/>
              <a:gd name="connsiteY3" fmla="*/ 471561 h 471561"/>
              <a:gd name="connsiteX4" fmla="*/ 0 w 2451878"/>
              <a:gd name="connsiteY4" fmla="*/ 0 h 47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878" h="471561">
                <a:moveTo>
                  <a:pt x="0" y="0"/>
                </a:moveTo>
                <a:lnTo>
                  <a:pt x="2451878" y="0"/>
                </a:lnTo>
                <a:lnTo>
                  <a:pt x="2451878" y="471561"/>
                </a:lnTo>
                <a:lnTo>
                  <a:pt x="0" y="471561"/>
                </a:lnTo>
                <a:lnTo>
                  <a:pt x="0" y="0"/>
                </a:lnTo>
                <a:close/>
              </a:path>
            </a:pathLst>
          </a:cu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4130" rIns="0" bIns="24130" numCol="1" spcCol="1270" anchor="ctr" anchorCtr="0">
            <a:noAutofit/>
          </a:bodyPr>
          <a:lstStyle/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632E62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打造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2278F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国际化</a:t>
            </a: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632E62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知识品牌</a:t>
            </a:r>
            <a:endParaRPr kumimoji="0" lang="en-US" altLang="zh-CN" sz="1900" b="1" i="0" u="none" strike="noStrike" kern="1200" cap="none" spc="0" normalizeH="0" baseline="0" noProof="0" dirty="0">
              <a:ln>
                <a:noFill/>
              </a:ln>
              <a:solidFill>
                <a:srgbClr val="632E62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632E62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开创中华民族新未来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7A2F342-87A4-6A1B-AAEE-4CE74C2E6618}"/>
              </a:ext>
            </a:extLst>
          </p:cNvPr>
          <p:cNvSpPr txBox="1"/>
          <p:nvPr/>
        </p:nvSpPr>
        <p:spPr>
          <a:xfrm>
            <a:off x="616777" y="834650"/>
            <a:ext cx="1097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5.3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展望未来：领跑素质教育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，贯彻落实教育改革，</a:t>
            </a:r>
            <a:r>
              <a:rPr lang="zh-CN" altLang="en-US" sz="2400" b="1" dirty="0"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新文科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92278F">
                      <a:lumMod val="75000"/>
                      <a:alpha val="62000"/>
                    </a:srgbClr>
                  </a:gs>
                  <a:gs pos="0">
                    <a:srgbClr val="92278F">
                      <a:lumMod val="75000"/>
                      <a:alpha val="88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占位符 7">
            <a:extLst>
              <a:ext uri="{FF2B5EF4-FFF2-40B4-BE49-F238E27FC236}">
                <a16:creationId xmlns:a16="http://schemas.microsoft.com/office/drawing/2014/main" id="{1209106C-8227-30E2-BF94-6F00D22FFCAD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3" name="文本占位符 13">
            <a:extLst>
              <a:ext uri="{FF2B5EF4-FFF2-40B4-BE49-F238E27FC236}">
                <a16:creationId xmlns:a16="http://schemas.microsoft.com/office/drawing/2014/main" id="{9FA980D3-CBE8-CED4-A70C-E22DCC0E2246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4" name="文本占位符 16">
            <a:extLst>
              <a:ext uri="{FF2B5EF4-FFF2-40B4-BE49-F238E27FC236}">
                <a16:creationId xmlns:a16="http://schemas.microsoft.com/office/drawing/2014/main" id="{5C5DACEF-603F-696B-06EE-5603C9F502E2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5" name="文本占位符 18">
            <a:extLst>
              <a:ext uri="{FF2B5EF4-FFF2-40B4-BE49-F238E27FC236}">
                <a16:creationId xmlns:a16="http://schemas.microsoft.com/office/drawing/2014/main" id="{41806EC6-0AE3-0A50-026D-37FC5BA196BD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6" name="文本占位符 16">
            <a:extLst>
              <a:ext uri="{FF2B5EF4-FFF2-40B4-BE49-F238E27FC236}">
                <a16:creationId xmlns:a16="http://schemas.microsoft.com/office/drawing/2014/main" id="{7DAE5C11-B1F7-97F3-C8E6-F8111D3740B3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社会价值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100133-5BE8-FB35-5542-05EB528FF0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30" y="3257180"/>
            <a:ext cx="3290734" cy="19646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6440538-89EE-FD5D-3D24-970DA4AE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6800" y="3133024"/>
            <a:ext cx="2871910" cy="21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222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5CE2380-26F3-5641-20AB-FE6CB9E16D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2395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流程图: 手动操作 5">
            <a:extLst>
              <a:ext uri="{FF2B5EF4-FFF2-40B4-BE49-F238E27FC236}">
                <a16:creationId xmlns:a16="http://schemas.microsoft.com/office/drawing/2014/main" id="{7B412E22-7EDC-4A97-B78D-2DD44FE78D8A}"/>
              </a:ext>
            </a:extLst>
          </p:cNvPr>
          <p:cNvSpPr/>
          <p:nvPr/>
        </p:nvSpPr>
        <p:spPr>
          <a:xfrm>
            <a:off x="4934556" y="-37401"/>
            <a:ext cx="10477314" cy="6858000"/>
          </a:xfrm>
          <a:prstGeom prst="flowChartManualOperation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手动操作 2">
            <a:extLst>
              <a:ext uri="{FF2B5EF4-FFF2-40B4-BE49-F238E27FC236}">
                <a16:creationId xmlns:a16="http://schemas.microsoft.com/office/drawing/2014/main" id="{0518CE22-8B6E-44DF-BF97-9C8757D3E91E}"/>
              </a:ext>
            </a:extLst>
          </p:cNvPr>
          <p:cNvSpPr/>
          <p:nvPr/>
        </p:nvSpPr>
        <p:spPr>
          <a:xfrm>
            <a:off x="4934556" y="0"/>
            <a:ext cx="10477314" cy="6853780"/>
          </a:xfrm>
          <a:prstGeom prst="flowChartManualOperation">
            <a:avLst/>
          </a:prstGeom>
          <a:solidFill>
            <a:schemeClr val="tx2">
              <a:lumMod val="60000"/>
              <a:lumOff val="40000"/>
              <a:alpha val="3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098" y="2912540"/>
            <a:ext cx="4462145" cy="1028700"/>
          </a:xfrm>
        </p:spPr>
        <p:txBody>
          <a:bodyPr vert="horz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latin typeface="+mn-lt"/>
                <a:ea typeface="+mn-ea"/>
              </a:rPr>
              <a:t>培养未来的算法科学家新时代的接班人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82717C8-3862-4930-9A39-1CCCB9448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7119" y="484000"/>
            <a:ext cx="9300803" cy="58151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EF5FDEE-E760-A96A-44DA-FC546AE8338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6" progId="TCLayout.ActiveDocument.1">
                  <p:embed/>
                </p:oleObj>
              </mc:Choice>
              <mc:Fallback>
                <p:oleObj name="think-cell Slide" r:id="rId5" imgW="473" imgH="47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EF5FDEE-E760-A96A-44DA-FC546AE833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16">
            <a:extLst>
              <a:ext uri="{FF2B5EF4-FFF2-40B4-BE49-F238E27FC236}">
                <a16:creationId xmlns:a16="http://schemas.microsoft.com/office/drawing/2014/main" id="{33993A07-26F7-71CD-F859-E96B2D3F3B63}"/>
              </a:ext>
            </a:extLst>
          </p:cNvPr>
          <p:cNvSpPr/>
          <p:nvPr/>
        </p:nvSpPr>
        <p:spPr>
          <a:xfrm>
            <a:off x="1372730" y="2090212"/>
            <a:ext cx="3605670" cy="415334"/>
          </a:xfrm>
          <a:prstGeom prst="rect">
            <a:avLst/>
          </a:prstGeom>
          <a:solidFill>
            <a:srgbClr val="D1A8CF">
              <a:alpha val="69804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380" y="812800"/>
            <a:ext cx="10149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素质教育需求提升：人工智能时代，素质教育提升成为风口</a:t>
            </a:r>
          </a:p>
        </p:txBody>
      </p:sp>
      <p:sp>
        <p:nvSpPr>
          <p:cNvPr id="3" name="矩形 2"/>
          <p:cNvSpPr/>
          <p:nvPr/>
        </p:nvSpPr>
        <p:spPr>
          <a:xfrm>
            <a:off x="620946" y="1604293"/>
            <a:ext cx="5188936" cy="4641652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49272" y="2105515"/>
            <a:ext cx="322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人工智能时代需要高精尖人才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70622" y="1563248"/>
            <a:ext cx="3229620" cy="64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gradFill>
                  <a:gsLst>
                    <a:gs pos="76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</a:rPr>
              <a:t>政策利好</a:t>
            </a: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968054" y="2581744"/>
            <a:ext cx="546357" cy="0"/>
          </a:xfrm>
          <a:prstGeom prst="line">
            <a:avLst/>
          </a:prstGeom>
          <a:ln w="412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70795" y="2534898"/>
            <a:ext cx="4688882" cy="1260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学科启蒙：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通过信息学竞赛</a:t>
            </a:r>
            <a:r>
              <a:rPr lang="zh-CN" altLang="en-US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促进学生了解</a:t>
            </a:r>
            <a:r>
              <a:rPr lang="zh-CN" altLang="en-US" b="1" spc="100" dirty="0">
                <a:solidFill>
                  <a:srgbClr val="90548E"/>
                </a:solidFill>
              </a:rPr>
              <a:t>计算机科学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，培养逻辑思维能力，为素质教育和未来长远发展打好基础</a:t>
            </a:r>
            <a:endParaRPr lang="en-US" altLang="zh-CN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政策激励（</a:t>
            </a:r>
            <a:r>
              <a:rPr lang="zh-CN" altLang="en-US" sz="1400" b="1" spc="100" dirty="0">
                <a:solidFill>
                  <a:srgbClr val="FF0000"/>
                </a:solidFill>
              </a:rPr>
              <a:t>不属于“双减”范畴</a:t>
            </a: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）：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科技特长生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强基计划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三位一体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综合评价</a:t>
            </a:r>
            <a:endParaRPr lang="zh-CN" altLang="en-US" sz="1400" b="1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96227" y="1616656"/>
            <a:ext cx="5188936" cy="4641652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7D02DB7-BCDC-A872-8438-C09B754559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346" y="3708798"/>
            <a:ext cx="1302071" cy="769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BC2F67D-55FA-136B-DF3D-8D6FA1A511BB}"/>
              </a:ext>
            </a:extLst>
          </p:cNvPr>
          <p:cNvSpPr txBox="1"/>
          <p:nvPr/>
        </p:nvSpPr>
        <p:spPr>
          <a:xfrm>
            <a:off x="2584077" y="3842301"/>
            <a:ext cx="2118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强基计划</a:t>
            </a:r>
            <a:endParaRPr lang="en-US" altLang="zh-CN" sz="105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聚焦信息学人才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5E00333-660D-1999-3385-06443C092B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067" y="5108770"/>
            <a:ext cx="1737846" cy="89747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A4577F2-3867-BE9A-E92C-86BEDE14EFFD}"/>
              </a:ext>
            </a:extLst>
          </p:cNvPr>
          <p:cNvSpPr txBox="1"/>
          <p:nvPr/>
        </p:nvSpPr>
        <p:spPr>
          <a:xfrm>
            <a:off x="3224392" y="4577269"/>
            <a:ext cx="2368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高校、企业青睐信奥学生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DBE954-F2B6-177A-F2B4-60D5812EA3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184" y="4887682"/>
            <a:ext cx="1537339" cy="6339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1D1B90-CDD9-F314-7AB3-5CA9B811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5851" y="1604293"/>
            <a:ext cx="3136491" cy="2634653"/>
          </a:xfrm>
          <a:prstGeom prst="rect">
            <a:avLst/>
          </a:prstGeom>
          <a:noFill/>
          <a:effectLst>
            <a:softEdge rad="146752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B187E4-88C3-8D58-4475-4A19F66CA9B7}"/>
              </a:ext>
            </a:extLst>
          </p:cNvPr>
          <p:cNvSpPr txBox="1"/>
          <p:nvPr/>
        </p:nvSpPr>
        <p:spPr>
          <a:xfrm>
            <a:off x="7080286" y="4698834"/>
            <a:ext cx="44247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2C2C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“（我们要）从根本上解决教育评价指挥棒问题。要深化办学体制和教育管理改革，充分激发教育事业发展生机活力</a:t>
            </a:r>
            <a:r>
              <a:rPr lang="zh-CN" altLang="en-US" sz="1400" dirty="0">
                <a:solidFill>
                  <a:srgbClr val="2C2C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400" b="0" i="0" dirty="0">
              <a:solidFill>
                <a:srgbClr val="2C2C2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8C05EE-8B62-352C-9736-1BEF39301BBF}"/>
              </a:ext>
            </a:extLst>
          </p:cNvPr>
          <p:cNvSpPr txBox="1"/>
          <p:nvPr/>
        </p:nvSpPr>
        <p:spPr>
          <a:xfrm>
            <a:off x="7065970" y="5491150"/>
            <a:ext cx="4154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2C2C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“提升教育服务经济社会发展能力，调整优化高校区域布局、学科结构、专业设置等”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D88C36-C306-DD69-1E3B-3F2BD0798A15}"/>
              </a:ext>
            </a:extLst>
          </p:cNvPr>
          <p:cNvSpPr txBox="1"/>
          <p:nvPr/>
        </p:nvSpPr>
        <p:spPr>
          <a:xfrm>
            <a:off x="6379281" y="4318174"/>
            <a:ext cx="7274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习总书记在全国教育大会上提出：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标注 1">
            <a:extLst>
              <a:ext uri="{FF2B5EF4-FFF2-40B4-BE49-F238E27FC236}">
                <a16:creationId xmlns:a16="http://schemas.microsoft.com/office/drawing/2014/main" id="{0B90E33E-0225-1E6D-9B01-3E1B38FA0919}"/>
              </a:ext>
            </a:extLst>
          </p:cNvPr>
          <p:cNvSpPr/>
          <p:nvPr/>
        </p:nvSpPr>
        <p:spPr>
          <a:xfrm>
            <a:off x="9608445" y="2160663"/>
            <a:ext cx="1745812" cy="1349690"/>
          </a:xfrm>
          <a:prstGeom prst="wedgeRoundRectCallout">
            <a:avLst>
              <a:gd name="adj1" fmla="val -29403"/>
              <a:gd name="adj2" fmla="val 63316"/>
              <a:gd name="adj3" fmla="val 16667"/>
            </a:avLst>
          </a:prstGeom>
          <a:solidFill>
            <a:srgbClr val="D1A8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素质教育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学生德智体美劳全面发展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7EEA21-3E4B-2D32-65C0-44540878A7F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993" y="3823270"/>
            <a:ext cx="1632269" cy="773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2BB188-194B-BCA2-1BD0-704BD50237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42" y="4612660"/>
            <a:ext cx="1621527" cy="1486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FCDB0A3-AA42-7CBA-E1BC-433AC32278C4}"/>
              </a:ext>
            </a:extLst>
          </p:cNvPr>
          <p:cNvSpPr txBox="1"/>
          <p:nvPr/>
        </p:nvSpPr>
        <p:spPr>
          <a:xfrm>
            <a:off x="888489" y="4718888"/>
            <a:ext cx="2118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教育部公布</a:t>
            </a:r>
            <a:r>
              <a:rPr lang="en-US" altLang="zh-CN" sz="105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</a:p>
          <a:p>
            <a:pPr algn="ctr"/>
            <a:r>
              <a:rPr lang="zh-CN" altLang="en-US" sz="105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面向中小学的全国性竞赛活动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302793D-A4A2-B4D1-6EC7-48834BB07F6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45710" y="5538340"/>
            <a:ext cx="736613" cy="4746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808EF8-B2D6-0B22-C40B-AD349A8C39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513" y="5134386"/>
            <a:ext cx="1586976" cy="8005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D746B72-4D42-5860-E40A-8058FA80B438}"/>
              </a:ext>
            </a:extLst>
          </p:cNvPr>
          <p:cNvSpPr txBox="1"/>
          <p:nvPr/>
        </p:nvSpPr>
        <p:spPr>
          <a:xfrm>
            <a:off x="824161" y="5916363"/>
            <a:ext cx="2319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教育部划定信息技术培训为非学科类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F511B11F-48FE-3C8D-FFF8-3442B69F32A0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21" name="文本占位符 13">
            <a:extLst>
              <a:ext uri="{FF2B5EF4-FFF2-40B4-BE49-F238E27FC236}">
                <a16:creationId xmlns:a16="http://schemas.microsoft.com/office/drawing/2014/main" id="{C48AA054-0D70-78EE-2F38-CB0C6B42851B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市场痛点</a:t>
            </a:r>
          </a:p>
        </p:txBody>
      </p:sp>
      <p:sp>
        <p:nvSpPr>
          <p:cNvPr id="22" name="文本占位符 16">
            <a:extLst>
              <a:ext uri="{FF2B5EF4-FFF2-40B4-BE49-F238E27FC236}">
                <a16:creationId xmlns:a16="http://schemas.microsoft.com/office/drawing/2014/main" id="{AA6A75CF-DDA4-BAF5-A3D4-F7297B1F363F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23" name="文本占位符 18">
            <a:extLst>
              <a:ext uri="{FF2B5EF4-FFF2-40B4-BE49-F238E27FC236}">
                <a16:creationId xmlns:a16="http://schemas.microsoft.com/office/drawing/2014/main" id="{46BACCF6-7708-8D89-9CDC-6262A8E4381F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24" name="文本占位符 16">
            <a:extLst>
              <a:ext uri="{FF2B5EF4-FFF2-40B4-BE49-F238E27FC236}">
                <a16:creationId xmlns:a16="http://schemas.microsoft.com/office/drawing/2014/main" id="{8F452904-689B-2368-C44A-26A7D7E14620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1">
            <a:extLst>
              <a:ext uri="{FF2B5EF4-FFF2-40B4-BE49-F238E27FC236}">
                <a16:creationId xmlns:a16="http://schemas.microsoft.com/office/drawing/2014/main" id="{C924CE49-01FC-33EA-9178-D2CC0A8F36E1}"/>
              </a:ext>
            </a:extLst>
          </p:cNvPr>
          <p:cNvSpPr txBox="1"/>
          <p:nvPr/>
        </p:nvSpPr>
        <p:spPr>
          <a:xfrm>
            <a:off x="497180" y="2023269"/>
            <a:ext cx="5972976" cy="3932309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31">
            <a:extLst>
              <a:ext uri="{FF2B5EF4-FFF2-40B4-BE49-F238E27FC236}">
                <a16:creationId xmlns:a16="http://schemas.microsoft.com/office/drawing/2014/main" id="{43A80DF1-C602-0E47-6A57-2153B20758C3}"/>
              </a:ext>
            </a:extLst>
          </p:cNvPr>
          <p:cNvSpPr txBox="1"/>
          <p:nvPr/>
        </p:nvSpPr>
        <p:spPr>
          <a:xfrm>
            <a:off x="6618805" y="2025236"/>
            <a:ext cx="5115532" cy="3932309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75" name="Object 74" hidden="1">
            <a:extLst>
              <a:ext uri="{FF2B5EF4-FFF2-40B4-BE49-F238E27FC236}">
                <a16:creationId xmlns:a16="http://schemas.microsoft.com/office/drawing/2014/main" id="{D88F8C6C-E4AB-AB93-45FC-DCCCF84666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75" name="Object 74" hidden="1">
                        <a:extLst>
                          <a:ext uri="{FF2B5EF4-FFF2-40B4-BE49-F238E27FC236}">
                            <a16:creationId xmlns:a16="http://schemas.microsoft.com/office/drawing/2014/main" id="{D88F8C6C-E4AB-AB93-45FC-DCCCF84666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CA1D4268-92E4-1BA4-149C-A5F966AB7F47}"/>
              </a:ext>
            </a:extLst>
          </p:cNvPr>
          <p:cNvSpPr/>
          <p:nvPr/>
        </p:nvSpPr>
        <p:spPr>
          <a:xfrm>
            <a:off x="363558" y="1472977"/>
            <a:ext cx="11490592" cy="4641652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A1DE58-A04A-EE17-CFBC-8B297905196B}"/>
              </a:ext>
            </a:extLst>
          </p:cNvPr>
          <p:cNvSpPr txBox="1"/>
          <p:nvPr/>
        </p:nvSpPr>
        <p:spPr>
          <a:xfrm>
            <a:off x="6791451" y="2175806"/>
            <a:ext cx="536896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人才缺口：</a:t>
            </a:r>
            <a:r>
              <a:rPr lang="zh-CN" altLang="en-US" sz="1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新基建所需高科技人才缺口大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52332F-B93C-57DE-0ABB-191B7488E542}"/>
              </a:ext>
            </a:extLst>
          </p:cNvPr>
          <p:cNvSpPr txBox="1"/>
          <p:nvPr/>
        </p:nvSpPr>
        <p:spPr>
          <a:xfrm>
            <a:off x="1316535" y="2993532"/>
            <a:ext cx="1834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少儿编程行业前景广阔</a:t>
            </a:r>
          </a:p>
        </p:txBody>
      </p:sp>
      <p:cxnSp>
        <p:nvCxnSpPr>
          <p:cNvPr id="13" name="直接箭头连接符 5">
            <a:extLst>
              <a:ext uri="{FF2B5EF4-FFF2-40B4-BE49-F238E27FC236}">
                <a16:creationId xmlns:a16="http://schemas.microsoft.com/office/drawing/2014/main" id="{3E007FB9-550D-8BDA-34BB-2D6BCAE78C8F}"/>
              </a:ext>
            </a:extLst>
          </p:cNvPr>
          <p:cNvCxnSpPr>
            <a:cxnSpLocks/>
          </p:cNvCxnSpPr>
          <p:nvPr/>
        </p:nvCxnSpPr>
        <p:spPr>
          <a:xfrm flipV="1">
            <a:off x="1446803" y="3504563"/>
            <a:ext cx="1573582" cy="10418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4B487D3-767A-0B45-2E4D-345F1E58494F}"/>
              </a:ext>
            </a:extLst>
          </p:cNvPr>
          <p:cNvSpPr txBox="1"/>
          <p:nvPr/>
        </p:nvSpPr>
        <p:spPr>
          <a:xfrm>
            <a:off x="1762409" y="3440812"/>
            <a:ext cx="128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~500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B5F2DC-624F-FD1D-5A65-A70280BCE5A4}"/>
              </a:ext>
            </a:extLst>
          </p:cNvPr>
          <p:cNvSpPr txBox="1"/>
          <p:nvPr/>
        </p:nvSpPr>
        <p:spPr>
          <a:xfrm>
            <a:off x="7925227" y="2686312"/>
            <a:ext cx="2591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“新基建”核心技术人才供不应求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491BBE-47B8-CC0D-2F46-B61D8EB92612}"/>
              </a:ext>
            </a:extLst>
          </p:cNvPr>
          <p:cNvSpPr txBox="1"/>
          <p:nvPr/>
        </p:nvSpPr>
        <p:spPr>
          <a:xfrm>
            <a:off x="4387882" y="1453780"/>
            <a:ext cx="3229620" cy="64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gradFill>
                  <a:gsLst>
                    <a:gs pos="82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gradFill>
                  <a:gsLst>
                    <a:gs pos="76000">
                      <a:schemeClr val="accent1">
                        <a:lumMod val="50000"/>
                        <a:alpha val="0"/>
                      </a:schemeClr>
                    </a:gs>
                    <a:gs pos="0">
                      <a:schemeClr val="accent1">
                        <a:lumMod val="75000"/>
                        <a:alpha val="51000"/>
                      </a:schemeClr>
                    </a:gs>
                  </a:gsLst>
                  <a:lin ang="5400000" scaled="1"/>
                </a:gradFill>
              </a:rPr>
              <a:t>市场空间大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65F778-4C7A-D2D1-B78A-0AF3A6FB2E80}"/>
              </a:ext>
            </a:extLst>
          </p:cNvPr>
          <p:cNvSpPr txBox="1"/>
          <p:nvPr/>
        </p:nvSpPr>
        <p:spPr>
          <a:xfrm>
            <a:off x="500380" y="812800"/>
            <a:ext cx="10149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市场机遇：算法思维训练行业市场前景广阔，高科技人才供不应求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73233E-91E1-36DE-9E6E-4A901EBE2D3D}"/>
              </a:ext>
            </a:extLst>
          </p:cNvPr>
          <p:cNvSpPr txBox="1"/>
          <p:nvPr/>
        </p:nvSpPr>
        <p:spPr>
          <a:xfrm>
            <a:off x="416649" y="2175806"/>
            <a:ext cx="6226153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8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市场前景广阔：</a:t>
            </a:r>
            <a:r>
              <a:rPr lang="zh-CN" altLang="en-US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人均教育支出提升促进市场规模扩大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02D6F1E-A039-20E0-09F1-D5BBF2EE6DC5}"/>
              </a:ext>
            </a:extLst>
          </p:cNvPr>
          <p:cNvSpPr txBox="1"/>
          <p:nvPr/>
        </p:nvSpPr>
        <p:spPr>
          <a:xfrm>
            <a:off x="4404285" y="2993531"/>
            <a:ext cx="1834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人均教育支出提升</a:t>
            </a:r>
          </a:p>
        </p:txBody>
      </p:sp>
      <p:graphicFrame>
        <p:nvGraphicFramePr>
          <p:cNvPr id="111" name="Chart 110">
            <a:extLst>
              <a:ext uri="{FF2B5EF4-FFF2-40B4-BE49-F238E27FC236}">
                <a16:creationId xmlns:a16="http://schemas.microsoft.com/office/drawing/2014/main" id="{3A7F682E-CD9D-9420-6EB0-010674CA66E1}"/>
              </a:ext>
            </a:extLst>
          </p:cNvPr>
          <p:cNvGraphicFramePr>
            <a:graphicFrameLocks/>
          </p:cNvGraphicFramePr>
          <p:nvPr/>
        </p:nvGraphicFramePr>
        <p:xfrm>
          <a:off x="3425705" y="3254439"/>
          <a:ext cx="3146374" cy="2562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图表 26">
            <a:extLst>
              <a:ext uri="{FF2B5EF4-FFF2-40B4-BE49-F238E27FC236}">
                <a16:creationId xmlns:a16="http://schemas.microsoft.com/office/drawing/2014/main" id="{D8CCBCA2-DF4C-4AFC-AE8D-C11B874892E8}"/>
              </a:ext>
            </a:extLst>
          </p:cNvPr>
          <p:cNvGraphicFramePr>
            <a:graphicFrameLocks/>
          </p:cNvGraphicFramePr>
          <p:nvPr/>
        </p:nvGraphicFramePr>
        <p:xfrm>
          <a:off x="644397" y="3253742"/>
          <a:ext cx="2942344" cy="2563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55FCEC12-A1D0-4B71-864D-F0A852E35012}"/>
              </a:ext>
            </a:extLst>
          </p:cNvPr>
          <p:cNvGraphicFramePr>
            <a:graphicFrameLocks/>
          </p:cNvGraphicFramePr>
          <p:nvPr/>
        </p:nvGraphicFramePr>
        <p:xfrm>
          <a:off x="6815268" y="2930910"/>
          <a:ext cx="4655670" cy="3016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657E9B60-1470-71AC-7CA7-568370832468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18" name="文本占位符 13">
            <a:extLst>
              <a:ext uri="{FF2B5EF4-FFF2-40B4-BE49-F238E27FC236}">
                <a16:creationId xmlns:a16="http://schemas.microsoft.com/office/drawing/2014/main" id="{538671AC-BEA4-D723-4754-7952E1A781E9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市场痛点</a:t>
            </a:r>
          </a:p>
        </p:txBody>
      </p:sp>
      <p:sp>
        <p:nvSpPr>
          <p:cNvPr id="20" name="文本占位符 16">
            <a:extLst>
              <a:ext uri="{FF2B5EF4-FFF2-40B4-BE49-F238E27FC236}">
                <a16:creationId xmlns:a16="http://schemas.microsoft.com/office/drawing/2014/main" id="{3C2D3B27-22CD-2042-5CE4-3D96F08C2643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26" name="文本占位符 18">
            <a:extLst>
              <a:ext uri="{FF2B5EF4-FFF2-40B4-BE49-F238E27FC236}">
                <a16:creationId xmlns:a16="http://schemas.microsoft.com/office/drawing/2014/main" id="{1A6E86B0-7384-F0B5-3AFF-F351093E7153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28" name="文本占位符 16">
            <a:extLst>
              <a:ext uri="{FF2B5EF4-FFF2-40B4-BE49-F238E27FC236}">
                <a16:creationId xmlns:a16="http://schemas.microsoft.com/office/drawing/2014/main" id="{A3423B5F-1854-3829-FA0C-D0F1A5DC6025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extLst>
      <p:ext uri="{BB962C8B-B14F-4D97-AF65-F5344CB8AC3E}">
        <p14:creationId xmlns:p14="http://schemas.microsoft.com/office/powerpoint/2010/main" val="76457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2" hidden="1">
            <a:extLst>
              <a:ext uri="{FF2B5EF4-FFF2-40B4-BE49-F238E27FC236}">
                <a16:creationId xmlns:a16="http://schemas.microsoft.com/office/drawing/2014/main" id="{2297B37E-60FD-F763-AE53-EE5BC3F39B6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1394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6" progId="TCLayout.ActiveDocument.1">
                  <p:embed/>
                </p:oleObj>
              </mc:Choice>
              <mc:Fallback>
                <p:oleObj name="think-cell Slide" r:id="rId5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610DA12-4A09-868E-897F-641B29EBC46A}"/>
              </a:ext>
            </a:extLst>
          </p:cNvPr>
          <p:cNvSpPr txBox="1"/>
          <p:nvPr/>
        </p:nvSpPr>
        <p:spPr>
          <a:xfrm>
            <a:off x="563721" y="1274465"/>
            <a:ext cx="10941283" cy="324355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00379" y="812800"/>
            <a:ext cx="1146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痛点挖掘：青少年算法思维训练需求强烈，但优质教育资源稀缺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39916" y="1360044"/>
            <a:ext cx="10808367" cy="3129783"/>
            <a:chOff x="903" y="2291"/>
            <a:chExt cx="11045" cy="4929"/>
          </a:xfrm>
        </p:grpSpPr>
        <p:sp>
          <p:nvSpPr>
            <p:cNvPr id="3" name="矩形 2"/>
            <p:cNvSpPr/>
            <p:nvPr/>
          </p:nvSpPr>
          <p:spPr>
            <a:xfrm>
              <a:off x="903" y="2291"/>
              <a:ext cx="5632" cy="4812"/>
            </a:xfrm>
            <a:prstGeom prst="rect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64" y="2393"/>
              <a:ext cx="3328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gradFill>
                    <a:gsLst>
                      <a:gs pos="82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76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</a:rPr>
                <a:t>需求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3441" y="4066"/>
              <a:ext cx="563" cy="0"/>
            </a:xfrm>
            <a:prstGeom prst="line">
              <a:avLst/>
            </a:prstGeom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6613" y="2343"/>
              <a:ext cx="5335" cy="4877"/>
            </a:xfrm>
            <a:prstGeom prst="rect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936" y="2435"/>
              <a:ext cx="3328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gradFill>
                    <a:gsLst>
                      <a:gs pos="82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76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</a:rPr>
                <a:t>供给</a:t>
              </a: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9318" y="4066"/>
              <a:ext cx="563" cy="0"/>
            </a:xfrm>
            <a:prstGeom prst="line">
              <a:avLst/>
            </a:prstGeom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箭头: 右 1"/>
          <p:cNvSpPr/>
          <p:nvPr/>
        </p:nvSpPr>
        <p:spPr>
          <a:xfrm>
            <a:off x="563721" y="5479040"/>
            <a:ext cx="8579382" cy="847783"/>
          </a:xfrm>
          <a:prstGeom prst="rightArrow">
            <a:avLst/>
          </a:prstGeom>
          <a:solidFill>
            <a:srgbClr val="92278F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4295" y="5703929"/>
            <a:ext cx="8137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9227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强大教研能力切中市场需求，在线平台扩大算法思维普及度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822036" y="2638982"/>
            <a:ext cx="4830619" cy="1695395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/>
        </p:nvSpPr>
        <p:spPr>
          <a:xfrm>
            <a:off x="6539345" y="2638982"/>
            <a:ext cx="4830619" cy="1694131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22036" y="2687335"/>
            <a:ext cx="2590862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机构：</a:t>
            </a:r>
            <a:r>
              <a:rPr lang="en-US" altLang="zh-CN" sz="1400" b="1" spc="100" dirty="0">
                <a:solidFill>
                  <a:srgbClr val="92278F"/>
                </a:solidFill>
              </a:rPr>
              <a:t>90%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的培训机构缺乏完善的算法课程。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 hangingPunct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高精尖技术：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人才需求缺口大，需要培养更尖端的计算机人才。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562847" y="2713868"/>
            <a:ext cx="2955637" cy="159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just" hangingPunct="0">
              <a:lnSpc>
                <a:spcPts val="2400"/>
              </a:lnSpc>
              <a:buFont typeface="Wingdings" panose="05000000000000000000" charset="0"/>
              <a:buChar char="Ø"/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师资：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市场当前信奥培训机构</a:t>
            </a:r>
            <a:r>
              <a:rPr lang="zh-CN" altLang="en-US" sz="1400" b="1" spc="100" dirty="0">
                <a:solidFill>
                  <a:srgbClr val="92278F"/>
                </a:solidFill>
              </a:rPr>
              <a:t>师资力量弱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800" b="1" spc="100" dirty="0">
                <a:solidFill>
                  <a:srgbClr val="C00000"/>
                </a:solidFill>
              </a:rPr>
              <a:t>95%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的机构教师</a:t>
            </a:r>
            <a:r>
              <a:rPr lang="zh-CN" altLang="en-US" sz="1400" b="1" spc="100" dirty="0">
                <a:solidFill>
                  <a:schemeClr val="accent1"/>
                </a:solidFill>
              </a:rPr>
              <a:t>无竞赛获奖背景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</a:t>
            </a: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 hangingPunct="0">
              <a:lnSpc>
                <a:spcPts val="2400"/>
              </a:lnSpc>
              <a:buFont typeface="Wingdings" panose="05000000000000000000" charset="0"/>
              <a:buChar char="Ø"/>
            </a:pPr>
            <a:r>
              <a:rPr lang="zh-CN" altLang="en-US" sz="1400" b="1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研发：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算法课程难度大、内容多，</a:t>
            </a:r>
            <a:r>
              <a:rPr lang="zh-CN" altLang="en-US" sz="1400" b="1" spc="100" dirty="0">
                <a:solidFill>
                  <a:schemeClr val="accent1"/>
                </a:solidFill>
              </a:rPr>
              <a:t>研发时间长、耗资巨大</a:t>
            </a:r>
            <a:r>
              <a:rPr lang="zh-CN" altLang="en-US" sz="1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430243896"/>
              </p:ext>
            </p:extLst>
          </p:nvPr>
        </p:nvGraphicFramePr>
        <p:xfrm>
          <a:off x="9340691" y="2756838"/>
          <a:ext cx="2029273" cy="1477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星形: 六角 6"/>
          <p:cNvSpPr/>
          <p:nvPr/>
        </p:nvSpPr>
        <p:spPr>
          <a:xfrm>
            <a:off x="1388746" y="4775880"/>
            <a:ext cx="221672" cy="276119"/>
          </a:xfrm>
          <a:prstGeom prst="star6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星形: 六角 27"/>
          <p:cNvSpPr/>
          <p:nvPr/>
        </p:nvSpPr>
        <p:spPr>
          <a:xfrm>
            <a:off x="7230646" y="4799445"/>
            <a:ext cx="221672" cy="276119"/>
          </a:xfrm>
          <a:prstGeom prst="star6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10418" y="4740804"/>
            <a:ext cx="4485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zh-CN" altLang="en-US" sz="16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算法思维课程</a:t>
            </a:r>
            <a:r>
              <a:rPr lang="zh-CN" altLang="en-US" sz="16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教研、教学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539560" y="4755426"/>
            <a:ext cx="3441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具备算法竞赛背景的师资</a:t>
            </a:r>
            <a:r>
              <a:rPr lang="zh-CN" altLang="en-US" sz="1600" b="1" spc="100" dirty="0">
                <a:solidFill>
                  <a:srgbClr val="9227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贵且稀缺</a:t>
            </a:r>
            <a:endParaRPr lang="en-US" altLang="zh-CN" sz="1600" b="1" spc="100" dirty="0">
              <a:solidFill>
                <a:srgbClr val="9227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6057" y="4757210"/>
            <a:ext cx="766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</a:p>
        </p:txBody>
      </p:sp>
      <p:sp>
        <p:nvSpPr>
          <p:cNvPr id="10" name="流程图: 可选过程 9"/>
          <p:cNvSpPr/>
          <p:nvPr/>
        </p:nvSpPr>
        <p:spPr>
          <a:xfrm>
            <a:off x="563721" y="4690551"/>
            <a:ext cx="10941283" cy="756617"/>
          </a:xfrm>
          <a:prstGeom prst="flowChartAlternateProcess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73966" y="2032967"/>
            <a:ext cx="2284870" cy="392793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23582" y="2060086"/>
            <a:ext cx="2986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教学体系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教研平台</a:t>
            </a:r>
          </a:p>
        </p:txBody>
      </p:sp>
      <p:sp>
        <p:nvSpPr>
          <p:cNvPr id="38" name="矩形 37"/>
          <p:cNvSpPr/>
          <p:nvPr/>
        </p:nvSpPr>
        <p:spPr>
          <a:xfrm>
            <a:off x="3345948" y="2028936"/>
            <a:ext cx="2516571" cy="392793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745972" y="2025147"/>
            <a:ext cx="2094782" cy="392793"/>
          </a:xfrm>
          <a:prstGeom prst="rect">
            <a:avLst/>
          </a:prstGeom>
          <a:solidFill>
            <a:srgbClr val="834182">
              <a:alpha val="69804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049218" y="2028514"/>
            <a:ext cx="2094782" cy="392793"/>
          </a:xfrm>
          <a:prstGeom prst="rect">
            <a:avLst/>
          </a:prstGeom>
          <a:solidFill>
            <a:srgbClr val="834182">
              <a:alpha val="69804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12898" y="2060086"/>
            <a:ext cx="2986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 国家高精尖人才需要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911370" y="2064637"/>
            <a:ext cx="1929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优质师资极度稀缺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9129170" y="2065882"/>
            <a:ext cx="2188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算法课程研发成本高</a:t>
            </a:r>
          </a:p>
        </p:txBody>
      </p:sp>
      <p:sp>
        <p:nvSpPr>
          <p:cNvPr id="36" name="星形: 六角 6"/>
          <p:cNvSpPr/>
          <p:nvPr/>
        </p:nvSpPr>
        <p:spPr>
          <a:xfrm>
            <a:off x="1388746" y="5100985"/>
            <a:ext cx="221672" cy="276119"/>
          </a:xfrm>
          <a:prstGeom prst="star6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610418" y="5065909"/>
            <a:ext cx="6176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需要深入培养</a:t>
            </a:r>
            <a:r>
              <a:rPr lang="zh-CN" altLang="en-US" sz="16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逻辑思维能力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的素质教育课程</a:t>
            </a:r>
          </a:p>
        </p:txBody>
      </p:sp>
      <p:sp>
        <p:nvSpPr>
          <p:cNvPr id="42" name="星形: 六角 27"/>
          <p:cNvSpPr/>
          <p:nvPr/>
        </p:nvSpPr>
        <p:spPr>
          <a:xfrm>
            <a:off x="7247575" y="5091282"/>
            <a:ext cx="221672" cy="276119"/>
          </a:xfrm>
          <a:prstGeom prst="star6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039BE6-D239-15B4-43D9-D317DA3EA752}"/>
              </a:ext>
            </a:extLst>
          </p:cNvPr>
          <p:cNvSpPr txBox="1"/>
          <p:nvPr/>
        </p:nvSpPr>
        <p:spPr>
          <a:xfrm>
            <a:off x="7564628" y="5086060"/>
            <a:ext cx="3203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算法思维训练</a:t>
            </a:r>
            <a:r>
              <a: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课程研发投入高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C05184-A7FC-A9D2-3597-DA87CFCC1C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1242" y="4112920"/>
            <a:ext cx="2296761" cy="3445142"/>
          </a:xfrm>
          <a:prstGeom prst="rect">
            <a:avLst/>
          </a:prstGeom>
        </p:spPr>
      </p:pic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D0A3B708-2F7F-7475-5A3C-64C9F57AD5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678620"/>
              </p:ext>
            </p:extLst>
          </p:nvPr>
        </p:nvGraphicFramePr>
        <p:xfrm>
          <a:off x="3412898" y="2761593"/>
          <a:ext cx="2202635" cy="1393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5" name="文本占位符 7">
            <a:extLst>
              <a:ext uri="{FF2B5EF4-FFF2-40B4-BE49-F238E27FC236}">
                <a16:creationId xmlns:a16="http://schemas.microsoft.com/office/drawing/2014/main" id="{4144DE8A-BAB4-2D76-97C9-011E7715D84B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solidFill>
                  <a:schemeClr val="bg1">
                    <a:alpha val="36000"/>
                  </a:schemeClr>
                </a:solidFill>
              </a:rPr>
              <a:t>项目优势</a:t>
            </a:r>
          </a:p>
        </p:txBody>
      </p:sp>
      <p:sp>
        <p:nvSpPr>
          <p:cNvPr id="46" name="文本占位符 13">
            <a:extLst>
              <a:ext uri="{FF2B5EF4-FFF2-40B4-BE49-F238E27FC236}">
                <a16:creationId xmlns:a16="http://schemas.microsoft.com/office/drawing/2014/main" id="{4B86D5F1-F371-5CA4-F3DC-177FB8932473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市场痛点</a:t>
            </a:r>
          </a:p>
        </p:txBody>
      </p:sp>
      <p:sp>
        <p:nvSpPr>
          <p:cNvPr id="50" name="文本占位符 16">
            <a:extLst>
              <a:ext uri="{FF2B5EF4-FFF2-40B4-BE49-F238E27FC236}">
                <a16:creationId xmlns:a16="http://schemas.microsoft.com/office/drawing/2014/main" id="{F8E43167-5502-2FA9-4D3C-1B732847C2B8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51" name="文本占位符 18">
            <a:extLst>
              <a:ext uri="{FF2B5EF4-FFF2-40B4-BE49-F238E27FC236}">
                <a16:creationId xmlns:a16="http://schemas.microsoft.com/office/drawing/2014/main" id="{22672D6E-EFD9-C9ED-D018-32EF3F014397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52" name="文本占位符 16">
            <a:extLst>
              <a:ext uri="{FF2B5EF4-FFF2-40B4-BE49-F238E27FC236}">
                <a16:creationId xmlns:a16="http://schemas.microsoft.com/office/drawing/2014/main" id="{03019A17-C8FA-BB81-CC97-28B118DF54E3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EF5FDEE-E760-A96A-44DA-FC546AE8338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6" progId="TCLayout.ActiveDocument.1">
                  <p:embed/>
                </p:oleObj>
              </mc:Choice>
              <mc:Fallback>
                <p:oleObj name="think-cell Slide" r:id="rId5" imgW="473" imgH="47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EF5FDEE-E760-A96A-44DA-FC546AE833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16">
            <a:extLst>
              <a:ext uri="{FF2B5EF4-FFF2-40B4-BE49-F238E27FC236}">
                <a16:creationId xmlns:a16="http://schemas.microsoft.com/office/drawing/2014/main" id="{33993A07-26F7-71CD-F859-E96B2D3F3B63}"/>
              </a:ext>
            </a:extLst>
          </p:cNvPr>
          <p:cNvSpPr/>
          <p:nvPr/>
        </p:nvSpPr>
        <p:spPr>
          <a:xfrm>
            <a:off x="1372730" y="2090212"/>
            <a:ext cx="3605670" cy="415334"/>
          </a:xfrm>
          <a:prstGeom prst="rect">
            <a:avLst/>
          </a:prstGeom>
          <a:solidFill>
            <a:srgbClr val="BFBFBF">
              <a:alpha val="69804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16">
            <a:extLst>
              <a:ext uri="{FF2B5EF4-FFF2-40B4-BE49-F238E27FC236}">
                <a16:creationId xmlns:a16="http://schemas.microsoft.com/office/drawing/2014/main" id="{70943BC9-13AC-F2AA-744E-2F4AB039F723}"/>
              </a:ext>
            </a:extLst>
          </p:cNvPr>
          <p:cNvSpPr/>
          <p:nvPr/>
        </p:nvSpPr>
        <p:spPr>
          <a:xfrm>
            <a:off x="7180911" y="2088135"/>
            <a:ext cx="3605670" cy="415334"/>
          </a:xfrm>
          <a:prstGeom prst="rect">
            <a:avLst/>
          </a:prstGeom>
          <a:solidFill>
            <a:srgbClr val="BFBFBF">
              <a:alpha val="69804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0380" y="812800"/>
            <a:ext cx="10890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痛点解决：智能在线平台解决师资稀缺、教研能力、学生实战能力不足问题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04020" y="1487686"/>
            <a:ext cx="10800984" cy="4641652"/>
            <a:chOff x="1108" y="2343"/>
            <a:chExt cx="11130" cy="7310"/>
          </a:xfrm>
        </p:grpSpPr>
        <p:sp>
          <p:nvSpPr>
            <p:cNvPr id="3" name="矩形 2"/>
            <p:cNvSpPr/>
            <p:nvPr/>
          </p:nvSpPr>
          <p:spPr>
            <a:xfrm>
              <a:off x="1108" y="2343"/>
              <a:ext cx="5347" cy="7310"/>
            </a:xfrm>
            <a:prstGeom prst="rect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92" y="3351"/>
              <a:ext cx="3926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全真模拟赛</a:t>
              </a:r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+OI-Contest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云桌面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59" y="2524"/>
              <a:ext cx="3328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gradFill>
                    <a:gsLst>
                      <a:gs pos="82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76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</a:rPr>
                <a:t>实战能力不足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3441" y="4066"/>
              <a:ext cx="563" cy="0"/>
            </a:xfrm>
            <a:prstGeom prst="line">
              <a:avLst/>
            </a:prstGeom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274" y="4060"/>
              <a:ext cx="4822" cy="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 algn="just" hangingPunct="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全真模拟赛：</a:t>
              </a:r>
              <a:r>
                <a:rPr lang="zh-CN" altLang="en-US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市面上唯一的全真信奥赛模拟比赛；</a:t>
              </a:r>
              <a:endPara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 algn="just" hangingPunct="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云桌面：</a:t>
              </a:r>
              <a:r>
                <a:rPr lang="zh-CN" altLang="en-US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云电脑参赛，无需提前配置环境。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6891" y="2343"/>
              <a:ext cx="5347" cy="7310"/>
            </a:xfrm>
            <a:prstGeom prst="rect">
              <a:avLst/>
            </a:prstGeom>
            <a:solidFill>
              <a:schemeClr val="bg1">
                <a:lumMod val="7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922" y="3347"/>
              <a:ext cx="3328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自动代码测评</a:t>
              </a:r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天梯系统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372" y="2524"/>
              <a:ext cx="4536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gradFill>
                    <a:gsLst>
                      <a:gs pos="82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gradFill>
                    <a:gsLst>
                      <a:gs pos="76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</a:rPr>
                <a:t>教研能力</a:t>
              </a:r>
              <a:r>
                <a:rPr lang="en-US" altLang="zh-CN" dirty="0">
                  <a:gradFill>
                    <a:gsLst>
                      <a:gs pos="76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</a:rPr>
                <a:t>+</a:t>
              </a:r>
              <a:r>
                <a:rPr lang="zh-CN" altLang="en-US" dirty="0">
                  <a:gradFill>
                    <a:gsLst>
                      <a:gs pos="76000">
                        <a:schemeClr val="accent1">
                          <a:lumMod val="50000"/>
                          <a:alpha val="0"/>
                        </a:schemeClr>
                      </a:gs>
                      <a:gs pos="0">
                        <a:schemeClr val="accent1">
                          <a:lumMod val="75000"/>
                          <a:alpha val="51000"/>
                        </a:schemeClr>
                      </a:gs>
                    </a:gsLst>
                    <a:lin ang="5400000" scaled="1"/>
                  </a:gradFill>
                </a:rPr>
                <a:t>师资不足</a:t>
              </a: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9305" y="4066"/>
              <a:ext cx="563" cy="0"/>
            </a:xfrm>
            <a:prstGeom prst="line">
              <a:avLst/>
            </a:prstGeom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7230" y="4139"/>
              <a:ext cx="4712" cy="2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>
                  <a:solidFill>
                    <a:schemeClr val="accent1">
                      <a:lumMod val="50000"/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 algn="just" hangingPunct="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自动代码测评：</a:t>
              </a:r>
              <a:r>
                <a:rPr lang="zh-CN" altLang="en-US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打破传统少儿编程“填空式”教学，节省师资力量；</a:t>
              </a:r>
              <a:endPara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 algn="just" hangingPunct="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天梯系统：</a:t>
              </a:r>
              <a:r>
                <a:rPr lang="zh-CN" altLang="en-US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天梯</a:t>
              </a:r>
              <a:r>
                <a:rPr lang="en-US" altLang="zh-CN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r>
                <a:rPr lang="zh-CN" altLang="en-US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慕课</a:t>
              </a:r>
              <a:r>
                <a:rPr lang="en-US" altLang="zh-CN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r>
                <a:rPr lang="zh-CN" altLang="en-US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题库</a:t>
              </a:r>
              <a:r>
                <a:rPr lang="en-US" altLang="zh-CN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+Master Trace</a:t>
              </a:r>
              <a:r>
                <a:rPr lang="zh-CN" altLang="en-US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大牛轨迹，在</a:t>
              </a:r>
              <a:r>
                <a:rPr lang="en-US" altLang="zh-CN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OJ</a:t>
              </a:r>
              <a:r>
                <a:rPr lang="zh-CN" altLang="en-US" sz="1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之外提供完整教研体系。</a:t>
              </a:r>
              <a:endParaRPr lang="en-US" altLang="zh-CN" sz="1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8D6B6EBC-B7DF-4420-BE28-05D66F97594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581" y="3310285"/>
            <a:ext cx="3585771" cy="292534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DAAD948-D515-4D36-91B1-D515E2FAA3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437" y="4266407"/>
            <a:ext cx="2457082" cy="1778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84B02DCC-0AA8-4458-BB7B-56E08248CE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829" y="4272655"/>
            <a:ext cx="2383276" cy="1778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3112F8-3E13-4256-8B60-04E9B71A9762}"/>
              </a:ext>
            </a:extLst>
          </p:cNvPr>
          <p:cNvSpPr txBox="1"/>
          <p:nvPr/>
        </p:nvSpPr>
        <p:spPr>
          <a:xfrm>
            <a:off x="4048955" y="5780017"/>
            <a:ext cx="1605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网页版云桌面示例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51A7747-787A-43A7-B8DE-C6B33238BC3E}"/>
              </a:ext>
            </a:extLst>
          </p:cNvPr>
          <p:cNvSpPr txBox="1"/>
          <p:nvPr/>
        </p:nvSpPr>
        <p:spPr>
          <a:xfrm>
            <a:off x="9590476" y="3982588"/>
            <a:ext cx="2107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天梯成长路径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B871712-2EFF-458A-83BE-A0A3FD8156AC}"/>
              </a:ext>
            </a:extLst>
          </p:cNvPr>
          <p:cNvSpPr txBox="1"/>
          <p:nvPr/>
        </p:nvSpPr>
        <p:spPr>
          <a:xfrm>
            <a:off x="6634772" y="3992247"/>
            <a:ext cx="209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代码自动测评 </a:t>
            </a:r>
            <a:r>
              <a:rPr lang="en-US" altLang="zh-CN" sz="1200" b="1" dirty="0" err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OnlineJudge</a:t>
            </a:r>
            <a:endParaRPr lang="zh-CN" altLang="en-US" sz="12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0BD3DD-C7DC-1922-AB53-1DB80B8CE8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192" y="3435653"/>
            <a:ext cx="3355911" cy="2039182"/>
          </a:xfrm>
          <a:prstGeom prst="rect">
            <a:avLst/>
          </a:prstGeom>
        </p:spPr>
      </p:pic>
      <p:sp>
        <p:nvSpPr>
          <p:cNvPr id="6" name="文本占位符 7">
            <a:extLst>
              <a:ext uri="{FF2B5EF4-FFF2-40B4-BE49-F238E27FC236}">
                <a16:creationId xmlns:a16="http://schemas.microsoft.com/office/drawing/2014/main" id="{5AFACF53-E71A-AF6C-412D-3C1BFA7A19FC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项目优势</a:t>
            </a: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2D7CEF7E-F58D-A609-DE4F-4DCDF66D079C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D5A6A189-64FA-3A11-05C3-4446C1854695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10" name="文本占位符 18">
            <a:extLst>
              <a:ext uri="{FF2B5EF4-FFF2-40B4-BE49-F238E27FC236}">
                <a16:creationId xmlns:a16="http://schemas.microsoft.com/office/drawing/2014/main" id="{4CA8C648-62CC-EF2F-885C-8D6C005BC2BF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38A2A92B-698B-10E1-1297-AE8C687FAC7E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519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3F9FCE4-F5D3-79C6-7C31-B7FFE675601F}"/>
              </a:ext>
            </a:extLst>
          </p:cNvPr>
          <p:cNvSpPr/>
          <p:nvPr/>
        </p:nvSpPr>
        <p:spPr>
          <a:xfrm>
            <a:off x="2676561" y="3499668"/>
            <a:ext cx="505231" cy="43908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Google Shape;3537;p39">
            <a:extLst>
              <a:ext uri="{FF2B5EF4-FFF2-40B4-BE49-F238E27FC236}">
                <a16:creationId xmlns:a16="http://schemas.microsoft.com/office/drawing/2014/main" id="{A5671A57-811C-8425-D04C-B68E08F23EE1}"/>
              </a:ext>
            </a:extLst>
          </p:cNvPr>
          <p:cNvSpPr txBox="1"/>
          <p:nvPr/>
        </p:nvSpPr>
        <p:spPr>
          <a:xfrm>
            <a:off x="-8827" y="4867713"/>
            <a:ext cx="3042240" cy="1441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Roboto" panose="02000000000000000000"/>
                <a:sym typeface="Roboto" panose="02000000000000000000"/>
              </a:rPr>
              <a:t>学习路线不明确 ❌</a:t>
            </a:r>
            <a:endParaRPr lang="en-US" altLang="zh-CN" sz="16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Roboto" panose="02000000000000000000"/>
              <a:sym typeface="Roboto" panose="02000000000000000000"/>
            </a:endParaRPr>
          </a:p>
          <a:p>
            <a:pPr lvl="0" algn="ctr">
              <a:spcAft>
                <a:spcPts val="160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Roboto" panose="02000000000000000000"/>
                <a:sym typeface="Roboto" panose="02000000000000000000"/>
              </a:rPr>
              <a:t>缺乏趣味性 ❌</a:t>
            </a:r>
            <a:endParaRPr lang="en-US" altLang="zh-CN" sz="16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Roboto" panose="02000000000000000000"/>
              <a:sym typeface="Roboto" panose="02000000000000000000"/>
            </a:endParaRPr>
          </a:p>
          <a:p>
            <a:pPr lvl="0" algn="ctr">
              <a:spcAft>
                <a:spcPts val="160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Roboto" panose="02000000000000000000"/>
                <a:sym typeface="Roboto" panose="02000000000000000000"/>
              </a:rPr>
              <a:t>缺少全真模拟竞赛规范 ❌</a:t>
            </a:r>
            <a:endParaRPr lang="en-US" altLang="zh-CN" sz="16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Roboto" panose="02000000000000000000"/>
              <a:sym typeface="Roboto" panose="02000000000000000000"/>
            </a:endParaRPr>
          </a:p>
          <a:p>
            <a:pPr lvl="0" algn="ctr">
              <a:spcAft>
                <a:spcPts val="160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Roboto" panose="02000000000000000000"/>
                <a:sym typeface="Roboto" panose="02000000000000000000"/>
              </a:rPr>
              <a:t>……</a:t>
            </a:r>
          </a:p>
        </p:txBody>
      </p:sp>
      <p:grpSp>
        <p:nvGrpSpPr>
          <p:cNvPr id="33" name="Google Shape;2220;p26">
            <a:extLst>
              <a:ext uri="{FF2B5EF4-FFF2-40B4-BE49-F238E27FC236}">
                <a16:creationId xmlns:a16="http://schemas.microsoft.com/office/drawing/2014/main" id="{091C9E9A-3EFC-D562-C6F7-891E4A98DA80}"/>
              </a:ext>
            </a:extLst>
          </p:cNvPr>
          <p:cNvGrpSpPr/>
          <p:nvPr/>
        </p:nvGrpSpPr>
        <p:grpSpPr>
          <a:xfrm>
            <a:off x="301393" y="1416205"/>
            <a:ext cx="11171470" cy="443334"/>
            <a:chOff x="486168" y="1363806"/>
            <a:chExt cx="8378603" cy="332501"/>
          </a:xfrm>
          <a:solidFill>
            <a:schemeClr val="accent2"/>
          </a:solidFill>
        </p:grpSpPr>
        <p:sp>
          <p:nvSpPr>
            <p:cNvPr id="35" name="Google Shape;2222;p26">
              <a:extLst>
                <a:ext uri="{FF2B5EF4-FFF2-40B4-BE49-F238E27FC236}">
                  <a16:creationId xmlns:a16="http://schemas.microsoft.com/office/drawing/2014/main" id="{9AB2ED3A-20B6-106B-8AD2-FCBF8BE85AAD}"/>
                </a:ext>
              </a:extLst>
            </p:cNvPr>
            <p:cNvSpPr txBox="1"/>
            <p:nvPr/>
          </p:nvSpPr>
          <p:spPr>
            <a:xfrm>
              <a:off x="486168" y="1366991"/>
              <a:ext cx="1701788" cy="32931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182866" tIns="121900" rIns="182866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anose="02000000000000000000"/>
                  <a:sym typeface="Roboto" panose="02000000000000000000"/>
                </a:rPr>
                <a:t>传统编程学习平台</a:t>
              </a:r>
            </a:p>
          </p:txBody>
        </p:sp>
        <p:sp>
          <p:nvSpPr>
            <p:cNvPr id="39" name="Google Shape;2223;p26">
              <a:extLst>
                <a:ext uri="{FF2B5EF4-FFF2-40B4-BE49-F238E27FC236}">
                  <a16:creationId xmlns:a16="http://schemas.microsoft.com/office/drawing/2014/main" id="{B0F0B5F6-120F-D6BB-7FDD-DB1C64B0A591}"/>
                </a:ext>
              </a:extLst>
            </p:cNvPr>
            <p:cNvSpPr txBox="1"/>
            <p:nvPr/>
          </p:nvSpPr>
          <p:spPr>
            <a:xfrm>
              <a:off x="2906883" y="1363806"/>
              <a:ext cx="5957888" cy="309118"/>
            </a:xfrm>
            <a:prstGeom prst="rect">
              <a:avLst/>
            </a:prstGeom>
            <a:solidFill>
              <a:srgbClr val="90548E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182866" tIns="121900" rIns="182866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黑体" panose="02010609060101010101" pitchFamily="49" charset="-122"/>
                  <a:sym typeface="Roboto" panose="02000000000000000000"/>
                </a:rPr>
                <a:t>MarsOJ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黑体" panose="02010609060101010101" pitchFamily="49" charset="-122"/>
                  <a:sym typeface="Roboto" panose="02000000000000000000"/>
                </a:rPr>
                <a:t>智能化学习平台</a:t>
              </a:r>
            </a:p>
          </p:txBody>
        </p:sp>
      </p:grpSp>
      <p:sp>
        <p:nvSpPr>
          <p:cNvPr id="50" name="文本框 43">
            <a:extLst>
              <a:ext uri="{FF2B5EF4-FFF2-40B4-BE49-F238E27FC236}">
                <a16:creationId xmlns:a16="http://schemas.microsoft.com/office/drawing/2014/main" id="{A54752DE-9EC3-B245-370C-D273F7E6554E}"/>
              </a:ext>
            </a:extLst>
          </p:cNvPr>
          <p:cNvSpPr txBox="1"/>
          <p:nvPr/>
        </p:nvSpPr>
        <p:spPr>
          <a:xfrm>
            <a:off x="500379" y="812800"/>
            <a:ext cx="11691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产品创新：</a:t>
            </a:r>
            <a:r>
              <a:rPr lang="zh-CN" altLang="en-GB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教学模式</a:t>
            </a:r>
            <a:r>
              <a:rPr lang="zh-CN" altLang="en-GB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GB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智能技术打造个性化学习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</p:txBody>
      </p:sp>
      <p:pic>
        <p:nvPicPr>
          <p:cNvPr id="51" name="图片 11">
            <a:extLst>
              <a:ext uri="{FF2B5EF4-FFF2-40B4-BE49-F238E27FC236}">
                <a16:creationId xmlns:a16="http://schemas.microsoft.com/office/drawing/2014/main" id="{A18BE0D0-BA8B-0669-8DE3-D54480EB80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3" y="1977452"/>
            <a:ext cx="2062451" cy="2792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8" name="文本框 52">
            <a:extLst>
              <a:ext uri="{FF2B5EF4-FFF2-40B4-BE49-F238E27FC236}">
                <a16:creationId xmlns:a16="http://schemas.microsoft.com/office/drawing/2014/main" id="{C4916A3F-EB62-37D5-53B9-12BB48DC3AC5}"/>
              </a:ext>
            </a:extLst>
          </p:cNvPr>
          <p:cNvSpPr txBox="1"/>
          <p:nvPr/>
        </p:nvSpPr>
        <p:spPr>
          <a:xfrm>
            <a:off x="2693128" y="3514033"/>
            <a:ext cx="74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kumimoji="1"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3E5D907-064A-6B6E-063A-19B4DA9FADD0}"/>
              </a:ext>
            </a:extLst>
          </p:cNvPr>
          <p:cNvSpPr/>
          <p:nvPr/>
        </p:nvSpPr>
        <p:spPr>
          <a:xfrm>
            <a:off x="5891056" y="2443542"/>
            <a:ext cx="1077907" cy="746907"/>
          </a:xfrm>
          <a:prstGeom prst="rect">
            <a:avLst/>
          </a:prstGeom>
          <a:noFill/>
          <a:ln w="31750" cmpd="sng">
            <a:solidFill>
              <a:srgbClr val="00B0F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趣味十足</a:t>
            </a:r>
            <a:endParaRPr lang="en-US" altLang="zh-CN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600" spc="1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✅</a:t>
            </a:r>
            <a:endParaRPr lang="zh-CN" altLang="en-US" sz="1600" spc="150" dirty="0">
              <a:solidFill>
                <a:srgbClr val="00B05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9525391-ED4D-3D7F-7A57-50808D02C9A6}"/>
              </a:ext>
            </a:extLst>
          </p:cNvPr>
          <p:cNvSpPr/>
          <p:nvPr/>
        </p:nvSpPr>
        <p:spPr>
          <a:xfrm>
            <a:off x="3741393" y="3828973"/>
            <a:ext cx="1136046" cy="634860"/>
          </a:xfrm>
          <a:prstGeom prst="rect">
            <a:avLst/>
          </a:prstGeom>
          <a:noFill/>
          <a:ln w="31750" cmpd="sng">
            <a:solidFill>
              <a:srgbClr val="00B0F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题单</a:t>
            </a: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推荐</a:t>
            </a:r>
            <a:endParaRPr lang="en-US" altLang="zh-CN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✅</a:t>
            </a:r>
            <a:endParaRPr lang="zh-CN" altLang="en-US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AECE1CD-28FC-506D-ED3D-C5235E289397}"/>
              </a:ext>
            </a:extLst>
          </p:cNvPr>
          <p:cNvSpPr/>
          <p:nvPr/>
        </p:nvSpPr>
        <p:spPr>
          <a:xfrm>
            <a:off x="4877501" y="3828973"/>
            <a:ext cx="1136046" cy="634860"/>
          </a:xfrm>
          <a:prstGeom prst="rect">
            <a:avLst/>
          </a:prstGeom>
          <a:noFill/>
          <a:ln w="31750" cmpd="sng">
            <a:solidFill>
              <a:srgbClr val="00B0F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竞争氛围</a:t>
            </a:r>
            <a:endParaRPr lang="en-US" altLang="zh-CN" sz="1600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✅</a:t>
            </a:r>
            <a:endParaRPr lang="zh-CN" altLang="en-US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0FBFE4A-72A7-7816-76DC-5E6702032067}"/>
              </a:ext>
            </a:extLst>
          </p:cNvPr>
          <p:cNvSpPr/>
          <p:nvPr/>
        </p:nvSpPr>
        <p:spPr>
          <a:xfrm>
            <a:off x="6013096" y="3829144"/>
            <a:ext cx="1136045" cy="634859"/>
          </a:xfrm>
          <a:prstGeom prst="rect">
            <a:avLst/>
          </a:prstGeom>
          <a:noFill/>
          <a:ln w="31750" cmpd="sng">
            <a:solidFill>
              <a:srgbClr val="00B0F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学长支持</a:t>
            </a:r>
            <a:endParaRPr lang="en-US" altLang="zh-CN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✅</a:t>
            </a:r>
            <a:endParaRPr lang="zh-CN" altLang="en-US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F7EE4D4-BAB4-1955-AFBF-9B86726E918C}"/>
              </a:ext>
            </a:extLst>
          </p:cNvPr>
          <p:cNvSpPr/>
          <p:nvPr/>
        </p:nvSpPr>
        <p:spPr>
          <a:xfrm>
            <a:off x="3999392" y="2486123"/>
            <a:ext cx="1077907" cy="703965"/>
          </a:xfrm>
          <a:prstGeom prst="rect">
            <a:avLst/>
          </a:prstGeom>
          <a:noFill/>
          <a:ln w="31750" cmpd="sng">
            <a:solidFill>
              <a:srgbClr val="00B0F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学习路线</a:t>
            </a:r>
            <a:endParaRPr lang="en-US" altLang="zh-CN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✅</a:t>
            </a:r>
            <a:endParaRPr lang="zh-CN" altLang="en-US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36201F7-8841-6F26-2066-9707D3D22D0C}"/>
              </a:ext>
            </a:extLst>
          </p:cNvPr>
          <p:cNvSpPr/>
          <p:nvPr/>
        </p:nvSpPr>
        <p:spPr>
          <a:xfrm>
            <a:off x="3770926" y="5237822"/>
            <a:ext cx="1106244" cy="638841"/>
          </a:xfrm>
          <a:prstGeom prst="rect">
            <a:avLst/>
          </a:prstGeom>
          <a:noFill/>
          <a:ln w="31750" cmpd="sng">
            <a:solidFill>
              <a:srgbClr val="00B0F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实战演练</a:t>
            </a:r>
            <a:endParaRPr lang="en-US" altLang="zh-CN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✅</a:t>
            </a: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en-US" altLang="zh-CN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7E8FBC3-6A08-029E-7D08-B771D1941173}"/>
              </a:ext>
            </a:extLst>
          </p:cNvPr>
          <p:cNvSpPr/>
          <p:nvPr/>
        </p:nvSpPr>
        <p:spPr>
          <a:xfrm>
            <a:off x="4877096" y="5238378"/>
            <a:ext cx="1106244" cy="638841"/>
          </a:xfrm>
          <a:prstGeom prst="rect">
            <a:avLst/>
          </a:prstGeom>
          <a:noFill/>
          <a:ln w="31750" cmpd="sng">
            <a:solidFill>
              <a:srgbClr val="00B0F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减少丢分</a:t>
            </a:r>
            <a:endParaRPr lang="en-US" altLang="zh-CN" sz="1600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✅</a:t>
            </a: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en-US" altLang="zh-CN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BDF2BCF-90E6-4D40-5D8C-F6696FE60870}"/>
              </a:ext>
            </a:extLst>
          </p:cNvPr>
          <p:cNvSpPr/>
          <p:nvPr/>
        </p:nvSpPr>
        <p:spPr>
          <a:xfrm>
            <a:off x="5983266" y="5238100"/>
            <a:ext cx="1106244" cy="638841"/>
          </a:xfrm>
          <a:prstGeom prst="rect">
            <a:avLst/>
          </a:prstGeom>
          <a:noFill/>
          <a:ln w="31750" cmpd="sng">
            <a:solidFill>
              <a:srgbClr val="00B0F0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高手</a:t>
            </a:r>
            <a:r>
              <a:rPr lang="en-US" altLang="zh-CN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PK</a:t>
            </a: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✅</a:t>
            </a: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en-US" altLang="zh-CN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53F6747-6DF5-4ADF-4BFF-B50F573819BC}"/>
              </a:ext>
            </a:extLst>
          </p:cNvPr>
          <p:cNvGrpSpPr/>
          <p:nvPr/>
        </p:nvGrpSpPr>
        <p:grpSpPr>
          <a:xfrm>
            <a:off x="7294060" y="2058035"/>
            <a:ext cx="4046220" cy="2686685"/>
            <a:chOff x="6250" y="2126"/>
            <a:chExt cx="6990" cy="4816"/>
          </a:xfrm>
        </p:grpSpPr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497195DA-41D1-941A-9A72-3B8C037FB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0" y="2126"/>
              <a:ext cx="6990" cy="4816"/>
            </a:xfrm>
            <a:prstGeom prst="rect">
              <a:avLst/>
            </a:prstGeom>
          </p:spPr>
        </p:pic>
        <p:sp>
          <p:nvSpPr>
            <p:cNvPr id="88" name="Google Shape;2252;p27">
              <a:extLst>
                <a:ext uri="{FF2B5EF4-FFF2-40B4-BE49-F238E27FC236}">
                  <a16:creationId xmlns:a16="http://schemas.microsoft.com/office/drawing/2014/main" id="{DDCFA825-D741-8D48-11B9-55CAF79E0A8E}"/>
                </a:ext>
              </a:extLst>
            </p:cNvPr>
            <p:cNvSpPr/>
            <p:nvPr/>
          </p:nvSpPr>
          <p:spPr>
            <a:xfrm>
              <a:off x="11877" y="6102"/>
              <a:ext cx="197" cy="258"/>
            </a:xfrm>
            <a:custGeom>
              <a:avLst/>
              <a:gdLst/>
              <a:ahLst/>
              <a:cxnLst/>
              <a:rect l="l" t="t" r="r" b="b"/>
              <a:pathLst>
                <a:path w="9175" h="9174" extrusionOk="0">
                  <a:moveTo>
                    <a:pt x="4571" y="2535"/>
                  </a:moveTo>
                  <a:cubicBezTo>
                    <a:pt x="5705" y="2535"/>
                    <a:pt x="6639" y="3436"/>
                    <a:pt x="6639" y="4570"/>
                  </a:cubicBezTo>
                  <a:cubicBezTo>
                    <a:pt x="6639" y="5704"/>
                    <a:pt x="5705" y="6638"/>
                    <a:pt x="4571" y="6638"/>
                  </a:cubicBezTo>
                  <a:cubicBezTo>
                    <a:pt x="3437" y="6638"/>
                    <a:pt x="2536" y="5704"/>
                    <a:pt x="2536" y="4570"/>
                  </a:cubicBezTo>
                  <a:cubicBezTo>
                    <a:pt x="2536" y="3436"/>
                    <a:pt x="3437" y="2535"/>
                    <a:pt x="4571" y="2535"/>
                  </a:cubicBezTo>
                  <a:close/>
                  <a:moveTo>
                    <a:pt x="4171" y="0"/>
                  </a:moveTo>
                  <a:lnTo>
                    <a:pt x="4171" y="934"/>
                  </a:lnTo>
                  <a:cubicBezTo>
                    <a:pt x="3470" y="1034"/>
                    <a:pt x="2836" y="1301"/>
                    <a:pt x="2303" y="1735"/>
                  </a:cubicBezTo>
                  <a:lnTo>
                    <a:pt x="1635" y="1067"/>
                  </a:lnTo>
                  <a:lnTo>
                    <a:pt x="1068" y="1635"/>
                  </a:lnTo>
                  <a:lnTo>
                    <a:pt x="1735" y="2302"/>
                  </a:lnTo>
                  <a:cubicBezTo>
                    <a:pt x="1302" y="2835"/>
                    <a:pt x="1035" y="3469"/>
                    <a:pt x="935" y="4170"/>
                  </a:cubicBezTo>
                  <a:lnTo>
                    <a:pt x="1" y="4170"/>
                  </a:lnTo>
                  <a:lnTo>
                    <a:pt x="1" y="4970"/>
                  </a:lnTo>
                  <a:lnTo>
                    <a:pt x="935" y="4970"/>
                  </a:lnTo>
                  <a:cubicBezTo>
                    <a:pt x="1035" y="5704"/>
                    <a:pt x="1302" y="6338"/>
                    <a:pt x="1735" y="6872"/>
                  </a:cubicBezTo>
                  <a:lnTo>
                    <a:pt x="1068" y="7539"/>
                  </a:lnTo>
                  <a:lnTo>
                    <a:pt x="1635" y="8106"/>
                  </a:lnTo>
                  <a:lnTo>
                    <a:pt x="2303" y="7439"/>
                  </a:lnTo>
                  <a:cubicBezTo>
                    <a:pt x="2836" y="7872"/>
                    <a:pt x="3470" y="8139"/>
                    <a:pt x="4171" y="8206"/>
                  </a:cubicBezTo>
                  <a:lnTo>
                    <a:pt x="4171" y="9173"/>
                  </a:lnTo>
                  <a:lnTo>
                    <a:pt x="4971" y="9173"/>
                  </a:lnTo>
                  <a:lnTo>
                    <a:pt x="4971" y="8206"/>
                  </a:lnTo>
                  <a:cubicBezTo>
                    <a:pt x="5705" y="8139"/>
                    <a:pt x="6339" y="7872"/>
                    <a:pt x="6872" y="7439"/>
                  </a:cubicBezTo>
                  <a:lnTo>
                    <a:pt x="7540" y="8106"/>
                  </a:lnTo>
                  <a:lnTo>
                    <a:pt x="8107" y="7539"/>
                  </a:lnTo>
                  <a:lnTo>
                    <a:pt x="7440" y="6872"/>
                  </a:lnTo>
                  <a:cubicBezTo>
                    <a:pt x="7873" y="6338"/>
                    <a:pt x="8140" y="5704"/>
                    <a:pt x="8207" y="4970"/>
                  </a:cubicBezTo>
                  <a:lnTo>
                    <a:pt x="9174" y="4970"/>
                  </a:lnTo>
                  <a:lnTo>
                    <a:pt x="9174" y="4170"/>
                  </a:lnTo>
                  <a:lnTo>
                    <a:pt x="8207" y="4170"/>
                  </a:lnTo>
                  <a:cubicBezTo>
                    <a:pt x="8140" y="3469"/>
                    <a:pt x="7873" y="2835"/>
                    <a:pt x="7440" y="2302"/>
                  </a:cubicBezTo>
                  <a:lnTo>
                    <a:pt x="8107" y="1635"/>
                  </a:lnTo>
                  <a:lnTo>
                    <a:pt x="7540" y="1067"/>
                  </a:lnTo>
                  <a:lnTo>
                    <a:pt x="6872" y="1735"/>
                  </a:lnTo>
                  <a:cubicBezTo>
                    <a:pt x="6339" y="1301"/>
                    <a:pt x="5705" y="1034"/>
                    <a:pt x="4971" y="934"/>
                  </a:cubicBezTo>
                  <a:lnTo>
                    <a:pt x="4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58FE48AE-14B6-1900-8113-9A29798D5EF6}"/>
              </a:ext>
            </a:extLst>
          </p:cNvPr>
          <p:cNvSpPr/>
          <p:nvPr/>
        </p:nvSpPr>
        <p:spPr>
          <a:xfrm>
            <a:off x="3652970" y="2043430"/>
            <a:ext cx="3568700" cy="1237615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b="1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天梯闯关系统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F1479E8-02AB-A091-F1AA-4D07560E65B1}"/>
              </a:ext>
            </a:extLst>
          </p:cNvPr>
          <p:cNvSpPr/>
          <p:nvPr/>
        </p:nvSpPr>
        <p:spPr>
          <a:xfrm>
            <a:off x="3652970" y="3310255"/>
            <a:ext cx="3569335" cy="133350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b="1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Master Trace </a:t>
            </a:r>
            <a:r>
              <a:rPr lang="zh-CN" altLang="en-US" b="1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大牛轨迹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E755D2C-CEF7-349A-B2FB-E0B0741955BB}"/>
              </a:ext>
            </a:extLst>
          </p:cNvPr>
          <p:cNvSpPr/>
          <p:nvPr/>
        </p:nvSpPr>
        <p:spPr>
          <a:xfrm>
            <a:off x="3652335" y="4665980"/>
            <a:ext cx="3569335" cy="136652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b="1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全真模拟赛</a:t>
            </a:r>
          </a:p>
        </p:txBody>
      </p:sp>
      <p:sp>
        <p:nvSpPr>
          <p:cNvPr id="92" name="Google Shape;3170;p34">
            <a:extLst>
              <a:ext uri="{FF2B5EF4-FFF2-40B4-BE49-F238E27FC236}">
                <a16:creationId xmlns:a16="http://schemas.microsoft.com/office/drawing/2014/main" id="{3B4423E9-3AC9-2CC0-B30D-D224B8FB189C}"/>
              </a:ext>
            </a:extLst>
          </p:cNvPr>
          <p:cNvSpPr txBox="1"/>
          <p:nvPr/>
        </p:nvSpPr>
        <p:spPr>
          <a:xfrm>
            <a:off x="7294060" y="5082540"/>
            <a:ext cx="4046220" cy="9505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67" tIns="121900" rIns="182867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web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开发技术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    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智能学习路径推荐算法</a:t>
            </a:r>
          </a:p>
          <a:p>
            <a:pPr defTabSz="1219200">
              <a:buClr>
                <a:srgbClr val="000000"/>
              </a:buClr>
            </a:pP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/>
              <a:sym typeface="Roboto" panose="02000000000000000000"/>
            </a:endParaRPr>
          </a:p>
          <a:p>
            <a:pPr defTabSz="1219200">
              <a:buClr>
                <a:srgbClr val="000000"/>
              </a:buClr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大数据技术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       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/>
                <a:sym typeface="Roboto" panose="02000000000000000000"/>
              </a:rPr>
              <a:t>云计算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C47E984-B8C8-186D-2DA1-2AB76B2BB7EF}"/>
              </a:ext>
            </a:extLst>
          </p:cNvPr>
          <p:cNvSpPr/>
          <p:nvPr/>
        </p:nvSpPr>
        <p:spPr>
          <a:xfrm>
            <a:off x="7294060" y="4750435"/>
            <a:ext cx="4046855" cy="129476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技术支持</a:t>
            </a:r>
          </a:p>
        </p:txBody>
      </p: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1AD92DBE-E82F-7C16-B296-A099E13BEF1B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项目优势</a:t>
            </a:r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156A4713-4615-30AC-4879-529F07F7FBBB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13" name="文本占位符 16">
            <a:extLst>
              <a:ext uri="{FF2B5EF4-FFF2-40B4-BE49-F238E27FC236}">
                <a16:creationId xmlns:a16="http://schemas.microsoft.com/office/drawing/2014/main" id="{6921FB0E-5F8F-DECD-F925-6A7AF6B426DC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14" name="文本占位符 18">
            <a:extLst>
              <a:ext uri="{FF2B5EF4-FFF2-40B4-BE49-F238E27FC236}">
                <a16:creationId xmlns:a16="http://schemas.microsoft.com/office/drawing/2014/main" id="{2C128363-C69F-203E-9D25-8FA5C0757C17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A0D7E4B3-90AD-F230-4089-37FBEA74C5E9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025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3"/>
          <p:cNvSpPr txBox="1"/>
          <p:nvPr/>
        </p:nvSpPr>
        <p:spPr>
          <a:xfrm>
            <a:off x="500379" y="812800"/>
            <a:ext cx="11691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产品创新：</a:t>
            </a:r>
            <a:r>
              <a:rPr lang="zh-CN" altLang="en-GB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教学模式</a:t>
            </a:r>
            <a:r>
              <a:rPr lang="zh-CN" altLang="en-GB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gradFill>
                  <a:gsLst>
                    <a:gs pos="100000">
                      <a:srgbClr val="92278F">
                        <a:lumMod val="75000"/>
                        <a:alpha val="62000"/>
                      </a:srgbClr>
                    </a:gs>
                    <a:gs pos="0">
                      <a:srgbClr val="92278F">
                        <a:lumMod val="75000"/>
                        <a:alpha val="88000"/>
                      </a:srgb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GB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智能技术打造个性化学习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75615" y="1451610"/>
            <a:ext cx="3519170" cy="4518660"/>
            <a:chOff x="4326" y="2245"/>
            <a:chExt cx="6722" cy="7116"/>
          </a:xfrm>
        </p:grpSpPr>
        <p:sp>
          <p:nvSpPr>
            <p:cNvPr id="4" name="矩形 3"/>
            <p:cNvSpPr/>
            <p:nvPr/>
          </p:nvSpPr>
          <p:spPr>
            <a:xfrm>
              <a:off x="4326" y="2751"/>
              <a:ext cx="6723" cy="6610"/>
            </a:xfrm>
            <a:prstGeom prst="rect">
              <a:avLst/>
            </a:prstGeom>
            <a:noFill/>
            <a:ln w="31750" cmpd="sng">
              <a:solidFill>
                <a:srgbClr val="6A6565">
                  <a:alpha val="3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5" name="Group 72"/>
            <p:cNvGrpSpPr/>
            <p:nvPr/>
          </p:nvGrpSpPr>
          <p:grpSpPr>
            <a:xfrm>
              <a:off x="5537" y="2245"/>
              <a:ext cx="4305" cy="831"/>
              <a:chOff x="0" y="471012"/>
              <a:chExt cx="2438400" cy="640876"/>
            </a:xfrm>
          </p:grpSpPr>
          <p:sp>
            <p:nvSpPr>
              <p:cNvPr id="6" name="Rectangle: Rounded Corners 73"/>
              <p:cNvSpPr/>
              <p:nvPr/>
            </p:nvSpPr>
            <p:spPr>
              <a:xfrm>
                <a:off x="0" y="471012"/>
                <a:ext cx="2438400" cy="640876"/>
              </a:xfrm>
              <a:prstGeom prst="roundRect">
                <a:avLst/>
              </a:prstGeom>
              <a:solidFill>
                <a:srgbClr val="9C3B99"/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" name="Rectangle: Rounded Corners 4"/>
              <p:cNvSpPr txBox="1"/>
              <p:nvPr/>
            </p:nvSpPr>
            <p:spPr>
              <a:xfrm>
                <a:off x="62504" y="502297"/>
                <a:ext cx="2375830" cy="5783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sz="2000" b="1" kern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课程矩阵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246880" y="1451610"/>
            <a:ext cx="3519170" cy="4518660"/>
            <a:chOff x="4326" y="2245"/>
            <a:chExt cx="6722" cy="7116"/>
          </a:xfrm>
        </p:grpSpPr>
        <p:sp>
          <p:nvSpPr>
            <p:cNvPr id="10" name="矩形 9"/>
            <p:cNvSpPr/>
            <p:nvPr/>
          </p:nvSpPr>
          <p:spPr>
            <a:xfrm>
              <a:off x="4326" y="2751"/>
              <a:ext cx="6723" cy="6610"/>
            </a:xfrm>
            <a:prstGeom prst="rect">
              <a:avLst/>
            </a:prstGeom>
            <a:noFill/>
            <a:ln w="31750" cmpd="sng">
              <a:solidFill>
                <a:srgbClr val="6A6565">
                  <a:alpha val="3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indent="-28575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</a:pPr>
              <a:endParaRPr lang="zh-CN" altLang="en-US" b="1" u="sng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1" name="Group 72"/>
            <p:cNvGrpSpPr/>
            <p:nvPr/>
          </p:nvGrpSpPr>
          <p:grpSpPr>
            <a:xfrm>
              <a:off x="5537" y="2245"/>
              <a:ext cx="4305" cy="831"/>
              <a:chOff x="0" y="471012"/>
              <a:chExt cx="2438400" cy="640876"/>
            </a:xfrm>
          </p:grpSpPr>
          <p:sp>
            <p:nvSpPr>
              <p:cNvPr id="13" name="Rectangle: Rounded Corners 73"/>
              <p:cNvSpPr/>
              <p:nvPr/>
            </p:nvSpPr>
            <p:spPr>
              <a:xfrm>
                <a:off x="0" y="471012"/>
                <a:ext cx="2438400" cy="640876"/>
              </a:xfrm>
              <a:prstGeom prst="roundRect">
                <a:avLst/>
              </a:prstGeom>
              <a:solidFill>
                <a:srgbClr val="9C3B99"/>
              </a:solidFill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Rectangle: Rounded Corners 4"/>
              <p:cNvSpPr txBox="1"/>
              <p:nvPr/>
            </p:nvSpPr>
            <p:spPr>
              <a:xfrm>
                <a:off x="62504" y="502297"/>
                <a:ext cx="2375830" cy="5783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sz="2000" b="1" kern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学习路径</a:t>
                </a:r>
              </a:p>
            </p:txBody>
          </p:sp>
        </p:grpSp>
      </p:grpSp>
      <p:sp>
        <p:nvSpPr>
          <p:cNvPr id="15" name="矩形 14"/>
          <p:cNvSpPr/>
          <p:nvPr/>
        </p:nvSpPr>
        <p:spPr>
          <a:xfrm>
            <a:off x="8018780" y="1772920"/>
            <a:ext cx="3519694" cy="4197350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endParaRPr lang="zh-CN" altLang="en-US" sz="1400" b="1" u="sng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Rectangle: Rounded Corners 73"/>
          <p:cNvSpPr/>
          <p:nvPr/>
        </p:nvSpPr>
        <p:spPr>
          <a:xfrm>
            <a:off x="8614675" y="1451610"/>
            <a:ext cx="2253798" cy="527685"/>
          </a:xfrm>
          <a:prstGeom prst="roundRect">
            <a:avLst/>
          </a:prstGeom>
          <a:solidFill>
            <a:srgbClr val="9C3B99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未来发展方向</a:t>
            </a:r>
          </a:p>
        </p:txBody>
      </p:sp>
      <p:sp>
        <p:nvSpPr>
          <p:cNvPr id="104" name="矩形: 圆角 17"/>
          <p:cNvSpPr/>
          <p:nvPr/>
        </p:nvSpPr>
        <p:spPr>
          <a:xfrm>
            <a:off x="693420" y="3838575"/>
            <a:ext cx="3100070" cy="4578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贪心、二等分基础算法</a:t>
            </a:r>
          </a:p>
        </p:txBody>
      </p:sp>
      <p:sp>
        <p:nvSpPr>
          <p:cNvPr id="19" name="矩形: 圆角 17"/>
          <p:cNvSpPr/>
          <p:nvPr/>
        </p:nvSpPr>
        <p:spPr>
          <a:xfrm>
            <a:off x="694055" y="4378960"/>
            <a:ext cx="902335" cy="3924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</a:t>
            </a:r>
          </a:p>
        </p:txBody>
      </p:sp>
      <p:sp>
        <p:nvSpPr>
          <p:cNvPr id="20" name="矩形: 圆角 17"/>
          <p:cNvSpPr/>
          <p:nvPr/>
        </p:nvSpPr>
        <p:spPr>
          <a:xfrm>
            <a:off x="1720850" y="4384675"/>
            <a:ext cx="917575" cy="3949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统筹学</a:t>
            </a:r>
          </a:p>
        </p:txBody>
      </p:sp>
      <p:sp>
        <p:nvSpPr>
          <p:cNvPr id="21" name="矩形: 圆角 17"/>
          <p:cNvSpPr/>
          <p:nvPr/>
        </p:nvSpPr>
        <p:spPr>
          <a:xfrm>
            <a:off x="694690" y="4875530"/>
            <a:ext cx="3098800" cy="4076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数学（初等数论、离散数学等）</a:t>
            </a:r>
          </a:p>
        </p:txBody>
      </p:sp>
      <p:sp>
        <p:nvSpPr>
          <p:cNvPr id="22" name="矩形: 圆角 17"/>
          <p:cNvSpPr/>
          <p:nvPr/>
        </p:nvSpPr>
        <p:spPr>
          <a:xfrm>
            <a:off x="694055" y="5367655"/>
            <a:ext cx="902970" cy="4337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</a:p>
        </p:txBody>
      </p:sp>
      <p:sp>
        <p:nvSpPr>
          <p:cNvPr id="23" name="矩形: 圆角 17"/>
          <p:cNvSpPr/>
          <p:nvPr/>
        </p:nvSpPr>
        <p:spPr>
          <a:xfrm>
            <a:off x="1687195" y="5375275"/>
            <a:ext cx="1054735" cy="4330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</a:t>
            </a:r>
          </a:p>
        </p:txBody>
      </p:sp>
      <p:sp>
        <p:nvSpPr>
          <p:cNvPr id="24" name="矩形: 圆角 17"/>
          <p:cNvSpPr/>
          <p:nvPr/>
        </p:nvSpPr>
        <p:spPr>
          <a:xfrm>
            <a:off x="2868295" y="5375910"/>
            <a:ext cx="935990" cy="4248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计算几何</a:t>
            </a:r>
          </a:p>
        </p:txBody>
      </p:sp>
      <p:sp>
        <p:nvSpPr>
          <p:cNvPr id="25" name="矩形: 圆角 17"/>
          <p:cNvSpPr/>
          <p:nvPr/>
        </p:nvSpPr>
        <p:spPr>
          <a:xfrm>
            <a:off x="2762885" y="4388485"/>
            <a:ext cx="1022350" cy="3949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</a:p>
        </p:txBody>
      </p:sp>
      <p:sp>
        <p:nvSpPr>
          <p:cNvPr id="27" name="矩形: 圆角 17"/>
          <p:cNvSpPr/>
          <p:nvPr/>
        </p:nvSpPr>
        <p:spPr>
          <a:xfrm>
            <a:off x="4457065" y="2064385"/>
            <a:ext cx="3100070" cy="3549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语言入门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(C1)</a:t>
            </a:r>
          </a:p>
        </p:txBody>
      </p:sp>
      <p:sp>
        <p:nvSpPr>
          <p:cNvPr id="28" name="矩形: 圆角 17"/>
          <p:cNvSpPr/>
          <p:nvPr/>
        </p:nvSpPr>
        <p:spPr>
          <a:xfrm>
            <a:off x="4457065" y="2630805"/>
            <a:ext cx="3100070" cy="3606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语言提高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(C2)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17"/>
          <p:cNvSpPr/>
          <p:nvPr/>
        </p:nvSpPr>
        <p:spPr>
          <a:xfrm>
            <a:off x="4457065" y="3176270"/>
            <a:ext cx="3100070" cy="3448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普及组算法基础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J1~3</a:t>
            </a:r>
          </a:p>
        </p:txBody>
      </p:sp>
      <p:sp>
        <p:nvSpPr>
          <p:cNvPr id="30" name="矩形: 圆角 17"/>
          <p:cNvSpPr/>
          <p:nvPr/>
        </p:nvSpPr>
        <p:spPr>
          <a:xfrm>
            <a:off x="4457065" y="4277360"/>
            <a:ext cx="481965" cy="16021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数据结构专题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</a:p>
        </p:txBody>
      </p:sp>
      <p:sp>
        <p:nvSpPr>
          <p:cNvPr id="31" name="矩形: 圆角 17"/>
          <p:cNvSpPr/>
          <p:nvPr/>
        </p:nvSpPr>
        <p:spPr>
          <a:xfrm>
            <a:off x="4457065" y="3726815"/>
            <a:ext cx="3100070" cy="3448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提高组</a:t>
            </a:r>
          </a:p>
        </p:txBody>
      </p:sp>
      <p:sp>
        <p:nvSpPr>
          <p:cNvPr id="32" name="矩形: 圆角 17"/>
          <p:cNvSpPr/>
          <p:nvPr/>
        </p:nvSpPr>
        <p:spPr>
          <a:xfrm>
            <a:off x="5299075" y="4291965"/>
            <a:ext cx="481965" cy="16021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图论算法专题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S2</a:t>
            </a:r>
          </a:p>
        </p:txBody>
      </p:sp>
      <p:sp>
        <p:nvSpPr>
          <p:cNvPr id="33" name="矩形: 圆角 17"/>
          <p:cNvSpPr/>
          <p:nvPr/>
        </p:nvSpPr>
        <p:spPr>
          <a:xfrm>
            <a:off x="6237605" y="4277360"/>
            <a:ext cx="481965" cy="16021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动态规划专题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</a:t>
            </a:r>
          </a:p>
        </p:txBody>
      </p:sp>
      <p:sp>
        <p:nvSpPr>
          <p:cNvPr id="34" name="矩形: 圆角 17"/>
          <p:cNvSpPr/>
          <p:nvPr/>
        </p:nvSpPr>
        <p:spPr>
          <a:xfrm>
            <a:off x="7084695" y="4278630"/>
            <a:ext cx="481965" cy="16021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字符串专题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S4</a:t>
            </a:r>
          </a:p>
        </p:txBody>
      </p:sp>
      <p:cxnSp>
        <p:nvCxnSpPr>
          <p:cNvPr id="35" name="直接箭头连接符 34"/>
          <p:cNvCxnSpPr>
            <a:stCxn id="27" idx="2"/>
            <a:endCxn id="28" idx="0"/>
          </p:cNvCxnSpPr>
          <p:nvPr/>
        </p:nvCxnSpPr>
        <p:spPr>
          <a:xfrm>
            <a:off x="6007100" y="2419350"/>
            <a:ext cx="0" cy="2114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8" idx="2"/>
            <a:endCxn id="29" idx="0"/>
          </p:cNvCxnSpPr>
          <p:nvPr/>
        </p:nvCxnSpPr>
        <p:spPr>
          <a:xfrm>
            <a:off x="6007100" y="2991485"/>
            <a:ext cx="0" cy="18478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9" idx="2"/>
            <a:endCxn id="31" idx="0"/>
          </p:cNvCxnSpPr>
          <p:nvPr/>
        </p:nvCxnSpPr>
        <p:spPr>
          <a:xfrm>
            <a:off x="6007100" y="3521075"/>
            <a:ext cx="0" cy="2057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1" idx="2"/>
            <a:endCxn id="30" idx="0"/>
          </p:cNvCxnSpPr>
          <p:nvPr/>
        </p:nvCxnSpPr>
        <p:spPr>
          <a:xfrm flipH="1">
            <a:off x="4698365" y="4071620"/>
            <a:ext cx="1308735" cy="205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1" idx="2"/>
            <a:endCxn id="32" idx="0"/>
          </p:cNvCxnSpPr>
          <p:nvPr/>
        </p:nvCxnSpPr>
        <p:spPr>
          <a:xfrm flipH="1">
            <a:off x="5540375" y="4071620"/>
            <a:ext cx="466725" cy="220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1" idx="2"/>
            <a:endCxn id="33" idx="0"/>
          </p:cNvCxnSpPr>
          <p:nvPr/>
        </p:nvCxnSpPr>
        <p:spPr>
          <a:xfrm>
            <a:off x="6007100" y="4071620"/>
            <a:ext cx="471805" cy="205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6015355" y="4062730"/>
            <a:ext cx="138811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85" y="2106295"/>
            <a:ext cx="2764155" cy="134874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94690" y="3493770"/>
            <a:ext cx="3090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u="sng" dirty="0">
                <a:solidFill>
                  <a:srgbClr val="9C3B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多维度打造算法训练课程矩阵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019796" y="2262505"/>
            <a:ext cx="346761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1600" b="1" u="sng" dirty="0">
                <a:solidFill>
                  <a:srgbClr val="9C3B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从训练到应用，打通算法学习全链条</a:t>
            </a:r>
            <a:endParaRPr lang="zh-CN" altLang="en-US" sz="1600" dirty="0"/>
          </a:p>
        </p:txBody>
      </p:sp>
      <p:sp>
        <p:nvSpPr>
          <p:cNvPr id="95" name="圆角矩形 94"/>
          <p:cNvSpPr/>
          <p:nvPr/>
        </p:nvSpPr>
        <p:spPr>
          <a:xfrm>
            <a:off x="8228965" y="2991485"/>
            <a:ext cx="3069590" cy="626745"/>
          </a:xfrm>
          <a:prstGeom prst="roundRect">
            <a:avLst>
              <a:gd name="adj" fmla="val 29395"/>
            </a:avLst>
          </a:prstGeom>
          <a:solidFill>
            <a:srgbClr val="FCFCFC"/>
          </a:solidFill>
          <a:ln w="28575">
            <a:solidFill>
              <a:schemeClr val="bg1">
                <a:lumMod val="75000"/>
              </a:schemeClr>
            </a:solidFill>
          </a:ln>
          <a:effectLst>
            <a:outerShdw blurRad="596900" sx="102000" sy="102000" algn="ctr" rotWithShape="0">
              <a:prstClr val="black">
                <a:alpha val="2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8281960" y="313372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思维课：逻辑思维与想象力</a:t>
            </a:r>
            <a:endParaRPr lang="en-US" altLang="zh-CN" b="1" dirty="0">
              <a:solidFill>
                <a:srgbClr val="555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8222615" y="3918585"/>
            <a:ext cx="3084830" cy="626745"/>
          </a:xfrm>
          <a:prstGeom prst="roundRect">
            <a:avLst>
              <a:gd name="adj" fmla="val 29395"/>
            </a:avLst>
          </a:prstGeom>
          <a:solidFill>
            <a:srgbClr val="FCFCFC"/>
          </a:solidFill>
          <a:ln w="28575">
            <a:solidFill>
              <a:schemeClr val="bg1">
                <a:lumMod val="75000"/>
              </a:schemeClr>
            </a:solidFill>
          </a:ln>
          <a:effectLst>
            <a:outerShdw blurRad="596900" sx="102000" sy="102000" algn="ctr" rotWithShape="0">
              <a:prstClr val="black">
                <a:alpha val="2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314227" y="406082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算法课：培养缜密的逻辑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8228965" y="4902835"/>
            <a:ext cx="3078480" cy="626745"/>
          </a:xfrm>
          <a:prstGeom prst="roundRect">
            <a:avLst>
              <a:gd name="adj" fmla="val 29395"/>
            </a:avLst>
          </a:prstGeom>
          <a:solidFill>
            <a:srgbClr val="FCFCFC"/>
          </a:solidFill>
          <a:ln w="28575">
            <a:solidFill>
              <a:schemeClr val="bg1">
                <a:lumMod val="75000"/>
              </a:schemeClr>
            </a:solidFill>
          </a:ln>
          <a:effectLst>
            <a:outerShdw blurRad="596900" sx="102000" sy="102000" algn="ctr" rotWithShape="0">
              <a:prstClr val="black">
                <a:alpha val="2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288310" y="502602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555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应用课：算法应用实践赋能</a:t>
            </a:r>
          </a:p>
        </p:txBody>
      </p:sp>
      <p:sp>
        <p:nvSpPr>
          <p:cNvPr id="53" name="文本占位符 7">
            <a:extLst>
              <a:ext uri="{FF2B5EF4-FFF2-40B4-BE49-F238E27FC236}">
                <a16:creationId xmlns:a16="http://schemas.microsoft.com/office/drawing/2014/main" id="{37CDD6BB-37CB-7BC3-6558-BC7C0ED44190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项目优势</a:t>
            </a:r>
          </a:p>
        </p:txBody>
      </p:sp>
      <p:sp>
        <p:nvSpPr>
          <p:cNvPr id="54" name="文本占位符 13">
            <a:extLst>
              <a:ext uri="{FF2B5EF4-FFF2-40B4-BE49-F238E27FC236}">
                <a16:creationId xmlns:a16="http://schemas.microsoft.com/office/drawing/2014/main" id="{0804BD1A-3441-086A-646A-5D61CEAF7186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55" name="文本占位符 16">
            <a:extLst>
              <a:ext uri="{FF2B5EF4-FFF2-40B4-BE49-F238E27FC236}">
                <a16:creationId xmlns:a16="http://schemas.microsoft.com/office/drawing/2014/main" id="{8D1B3A6B-DCFC-B0C7-50B8-F968E0A3EAD2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56" name="文本占位符 18">
            <a:extLst>
              <a:ext uri="{FF2B5EF4-FFF2-40B4-BE49-F238E27FC236}">
                <a16:creationId xmlns:a16="http://schemas.microsoft.com/office/drawing/2014/main" id="{E2F47F98-334B-2EDD-17CE-25DB5CED7524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57" name="文本占位符 16">
            <a:extLst>
              <a:ext uri="{FF2B5EF4-FFF2-40B4-BE49-F238E27FC236}">
                <a16:creationId xmlns:a16="http://schemas.microsoft.com/office/drawing/2014/main" id="{E0269AB5-5C8D-8227-D93B-95A47166B0E3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00379" y="812800"/>
            <a:ext cx="11340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2.3 </a:t>
            </a:r>
            <a:r>
              <a:rPr lang="zh-CN" altLang="en-US" sz="2400" b="1" dirty="0">
                <a:gradFill>
                  <a:gsLst>
                    <a:gs pos="100000">
                      <a:schemeClr val="accent1">
                        <a:lumMod val="75000"/>
                        <a:alpha val="62000"/>
                      </a:schemeClr>
                    </a:gs>
                    <a:gs pos="0">
                      <a:schemeClr val="accent1">
                        <a:lumMod val="75000"/>
                        <a:alpha val="88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模式创新：MarsOJ 打造全方位模拟传统信奥强校学习环境的平台闭环生态</a:t>
            </a:r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b="1" dirty="0">
              <a:gradFill>
                <a:gsLst>
                  <a:gs pos="100000">
                    <a:schemeClr val="accent1">
                      <a:lumMod val="75000"/>
                      <a:alpha val="62000"/>
                    </a:schemeClr>
                  </a:gs>
                  <a:gs pos="0">
                    <a:schemeClr val="accent1">
                      <a:lumMod val="75000"/>
                      <a:alpha val="88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6840" y="1424305"/>
            <a:ext cx="3300095" cy="1863725"/>
            <a:chOff x="987" y="2094"/>
            <a:chExt cx="5628" cy="293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7" y="2929"/>
              <a:ext cx="3367" cy="21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54" y="2929"/>
              <a:ext cx="2261" cy="2088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987" y="2094"/>
              <a:ext cx="5628" cy="2934"/>
            </a:xfrm>
            <a:prstGeom prst="rect">
              <a:avLst/>
            </a:prstGeom>
            <a:noFill/>
            <a:ln w="31750" cmpd="sng">
              <a:solidFill>
                <a:srgbClr val="6A6565">
                  <a:alpha val="3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indent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r>
                <a:rPr lang="zh-CN" altLang="en-US" sz="1600" spc="150" dirty="0">
                  <a:solidFill>
                    <a:srgbClr val="00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完备的课程体系 &amp; 学习资源</a:t>
              </a:r>
              <a:endParaRPr kumimoji="0" lang="zh-CN" altLang="en-US" sz="1600" i="0" u="none" strike="noStrike" cap="none" spc="150" normalizeH="0" baseline="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491230" y="1424305"/>
            <a:ext cx="2615565" cy="1863090"/>
            <a:chOff x="5456" y="2243"/>
            <a:chExt cx="4119" cy="2934"/>
          </a:xfrm>
        </p:grpSpPr>
        <p:sp>
          <p:nvSpPr>
            <p:cNvPr id="26" name="矩形 25"/>
            <p:cNvSpPr/>
            <p:nvPr/>
          </p:nvSpPr>
          <p:spPr>
            <a:xfrm>
              <a:off x="5471" y="2243"/>
              <a:ext cx="4105" cy="2934"/>
            </a:xfrm>
            <a:prstGeom prst="rect">
              <a:avLst/>
            </a:prstGeom>
            <a:noFill/>
            <a:ln w="31750" cmpd="sng">
              <a:solidFill>
                <a:srgbClr val="6A6565">
                  <a:alpha val="3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indent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r>
                <a:rPr lang="zh-CN" altLang="en-US" sz="1600" spc="150" dirty="0">
                  <a:solidFill>
                    <a:srgbClr val="00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天梯闯关 &amp; Master Trace</a:t>
              </a:r>
              <a:r>
                <a:rPr lang="zh-CN" altLang="en-US" sz="1600" spc="1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全新模式</a:t>
              </a:r>
              <a:endParaRPr kumimoji="0" lang="zh-CN" altLang="en-US" sz="1600" i="0" u="none" strike="noStrike" cap="none" spc="150" normalizeH="0" baseline="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kumimoji="0" lang="zh-CN" altLang="en-US" sz="1600" i="0" u="none" strike="noStrike" cap="none" spc="150" normalizeH="0" baseline="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indent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None/>
              </a:pPr>
              <a:endPara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6" y="3051"/>
              <a:ext cx="4105" cy="2114"/>
            </a:xfrm>
            <a:prstGeom prst="rect">
              <a:avLst/>
            </a:prstGeom>
            <a:effectLst>
              <a:softEdge rad="112522"/>
            </a:effectLst>
          </p:spPr>
        </p:pic>
      </p:grpSp>
      <p:sp>
        <p:nvSpPr>
          <p:cNvPr id="32" name="矩形 31"/>
          <p:cNvSpPr/>
          <p:nvPr/>
        </p:nvSpPr>
        <p:spPr>
          <a:xfrm>
            <a:off x="6182360" y="1424940"/>
            <a:ext cx="3178175" cy="1863090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一站式服务信息平台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080" y="1954530"/>
            <a:ext cx="1206500" cy="13119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19"/>
          <a:stretch>
            <a:fillRect/>
          </a:stretch>
        </p:blipFill>
        <p:spPr>
          <a:xfrm>
            <a:off x="7425690" y="1955165"/>
            <a:ext cx="1955800" cy="134175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7" name="矩形 36"/>
          <p:cNvSpPr/>
          <p:nvPr/>
        </p:nvSpPr>
        <p:spPr>
          <a:xfrm>
            <a:off x="9436735" y="1424940"/>
            <a:ext cx="2606675" cy="1875155"/>
          </a:xfrm>
          <a:prstGeom prst="rect">
            <a:avLst/>
          </a:prstGeom>
          <a:noFill/>
          <a:ln w="31750" cmpd="sng">
            <a:solidFill>
              <a:srgbClr val="6A6565">
                <a:alpha val="35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全真模拟</a:t>
            </a:r>
            <a:r>
              <a:rPr lang="zh-CN" altLang="en-US" sz="1600" spc="1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信奥</a:t>
            </a: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赛</a:t>
            </a:r>
            <a:endParaRPr lang="en-US" altLang="zh-CN" sz="1600" spc="1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spc="150" dirty="0">
                <a:solidFill>
                  <a:srgbClr val="0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OI-Contest</a:t>
            </a:r>
            <a:endParaRPr kumimoji="0" lang="zh-CN" altLang="en-US" sz="1600" i="0" u="none" strike="noStrike" cap="none" spc="150" normalizeH="0" baseline="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kumimoji="0" lang="zh-CN" altLang="en-US" sz="1600" i="0" u="none" strike="noStrike" cap="none" spc="150" normalizeH="0" baseline="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kumimoji="0" lang="zh-CN" altLang="en-US" sz="1600" i="0" u="none" strike="noStrike" cap="none" spc="150" normalizeH="0" baseline="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600" spc="150" dirty="0">
              <a:solidFill>
                <a:srgbClr val="0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1766570" y="3300095"/>
            <a:ext cx="0" cy="4883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803775" y="3300095"/>
            <a:ext cx="0" cy="4883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7771130" y="3300095"/>
            <a:ext cx="0" cy="4883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10738485" y="3300095"/>
            <a:ext cx="0" cy="4883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117475" y="3800475"/>
            <a:ext cx="11916410" cy="472440"/>
          </a:xfrm>
          <a:prstGeom prst="roundRect">
            <a:avLst/>
          </a:prstGeom>
          <a:solidFill>
            <a:srgbClr val="83418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全平台闭环生态——课程学习、在线测评、实战模拟三合一</a:t>
            </a:r>
            <a:endParaRPr lang="zh-CN" altLang="en-US" sz="16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68705" y="4842510"/>
            <a:ext cx="3488055" cy="138303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20000"/>
              </a:lnSpc>
            </a:pP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238250" y="4983480"/>
            <a:ext cx="1533525" cy="411480"/>
            <a:chOff x="878" y="7343"/>
            <a:chExt cx="2415" cy="648"/>
          </a:xfrm>
        </p:grpSpPr>
        <p:grpSp>
          <p:nvGrpSpPr>
            <p:cNvPr id="46" name="组合 45"/>
            <p:cNvGrpSpPr/>
            <p:nvPr/>
          </p:nvGrpSpPr>
          <p:grpSpPr>
            <a:xfrm>
              <a:off x="878" y="7343"/>
              <a:ext cx="662" cy="648"/>
              <a:chOff x="878" y="7166"/>
              <a:chExt cx="840" cy="840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878" y="7166"/>
                <a:ext cx="840" cy="840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2" name="search-home_86260"/>
              <p:cNvSpPr>
                <a:spLocks noChangeAspect="1"/>
              </p:cNvSpPr>
              <p:nvPr/>
            </p:nvSpPr>
            <p:spPr bwMode="auto">
              <a:xfrm>
                <a:off x="983" y="7304"/>
                <a:ext cx="635" cy="518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1666" y="7481"/>
              <a:ext cx="162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教学参考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022600" y="4990465"/>
            <a:ext cx="1533525" cy="411480"/>
            <a:chOff x="878" y="7343"/>
            <a:chExt cx="2415" cy="648"/>
          </a:xfrm>
        </p:grpSpPr>
        <p:grpSp>
          <p:nvGrpSpPr>
            <p:cNvPr id="53" name="组合 52"/>
            <p:cNvGrpSpPr/>
            <p:nvPr/>
          </p:nvGrpSpPr>
          <p:grpSpPr>
            <a:xfrm>
              <a:off x="878" y="7343"/>
              <a:ext cx="662" cy="648"/>
              <a:chOff x="878" y="7166"/>
              <a:chExt cx="840" cy="840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878" y="7166"/>
                <a:ext cx="840" cy="840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5" name="search-home_86260"/>
              <p:cNvSpPr>
                <a:spLocks noChangeAspect="1"/>
              </p:cNvSpPr>
              <p:nvPr/>
            </p:nvSpPr>
            <p:spPr bwMode="auto">
              <a:xfrm>
                <a:off x="983" y="7304"/>
                <a:ext cx="635" cy="518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1666" y="7481"/>
              <a:ext cx="162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配套课程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238250" y="5586730"/>
            <a:ext cx="1533525" cy="411480"/>
            <a:chOff x="878" y="7343"/>
            <a:chExt cx="2415" cy="648"/>
          </a:xfrm>
        </p:grpSpPr>
        <p:grpSp>
          <p:nvGrpSpPr>
            <p:cNvPr id="58" name="组合 57"/>
            <p:cNvGrpSpPr/>
            <p:nvPr/>
          </p:nvGrpSpPr>
          <p:grpSpPr>
            <a:xfrm>
              <a:off x="878" y="7343"/>
              <a:ext cx="662" cy="648"/>
              <a:chOff x="878" y="7166"/>
              <a:chExt cx="840" cy="84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78" y="7166"/>
                <a:ext cx="840" cy="840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0" name="search-home_86260"/>
              <p:cNvSpPr>
                <a:spLocks noChangeAspect="1"/>
              </p:cNvSpPr>
              <p:nvPr/>
            </p:nvSpPr>
            <p:spPr bwMode="auto">
              <a:xfrm>
                <a:off x="983" y="7304"/>
                <a:ext cx="635" cy="518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1666" y="7481"/>
              <a:ext cx="162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学习测评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022600" y="5577840"/>
            <a:ext cx="1533525" cy="411480"/>
            <a:chOff x="878" y="7343"/>
            <a:chExt cx="2415" cy="648"/>
          </a:xfrm>
        </p:grpSpPr>
        <p:grpSp>
          <p:nvGrpSpPr>
            <p:cNvPr id="63" name="组合 62"/>
            <p:cNvGrpSpPr/>
            <p:nvPr/>
          </p:nvGrpSpPr>
          <p:grpSpPr>
            <a:xfrm>
              <a:off x="878" y="7343"/>
              <a:ext cx="662" cy="648"/>
              <a:chOff x="878" y="7166"/>
              <a:chExt cx="840" cy="840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878" y="7166"/>
                <a:ext cx="840" cy="840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5" name="search-home_86260"/>
              <p:cNvSpPr>
                <a:spLocks noChangeAspect="1"/>
              </p:cNvSpPr>
              <p:nvPr/>
            </p:nvSpPr>
            <p:spPr bwMode="auto">
              <a:xfrm>
                <a:off x="983" y="7304"/>
                <a:ext cx="635" cy="518"/>
              </a:xfrm>
              <a:custGeom>
                <a:avLst/>
                <a:gdLst>
                  <a:gd name="connsiteX0" fmla="*/ 508188 w 609120"/>
                  <a:gd name="connsiteY0" fmla="*/ 388434 h 496992"/>
                  <a:gd name="connsiteX1" fmla="*/ 508188 w 609120"/>
                  <a:gd name="connsiteY1" fmla="*/ 438152 h 496992"/>
                  <a:gd name="connsiteX2" fmla="*/ 557983 w 609120"/>
                  <a:gd name="connsiteY2" fmla="*/ 438152 h 496992"/>
                  <a:gd name="connsiteX3" fmla="*/ 557983 w 609120"/>
                  <a:gd name="connsiteY3" fmla="*/ 388434 h 496992"/>
                  <a:gd name="connsiteX4" fmla="*/ 51136 w 609120"/>
                  <a:gd name="connsiteY4" fmla="*/ 388434 h 496992"/>
                  <a:gd name="connsiteX5" fmla="*/ 51136 w 609120"/>
                  <a:gd name="connsiteY5" fmla="*/ 438152 h 496992"/>
                  <a:gd name="connsiteX6" fmla="*/ 100931 w 609120"/>
                  <a:gd name="connsiteY6" fmla="*/ 438152 h 496992"/>
                  <a:gd name="connsiteX7" fmla="*/ 100931 w 609120"/>
                  <a:gd name="connsiteY7" fmla="*/ 388434 h 496992"/>
                  <a:gd name="connsiteX8" fmla="*/ 508188 w 609120"/>
                  <a:gd name="connsiteY8" fmla="*/ 314770 h 496992"/>
                  <a:gd name="connsiteX9" fmla="*/ 508188 w 609120"/>
                  <a:gd name="connsiteY9" fmla="*/ 364430 h 496992"/>
                  <a:gd name="connsiteX10" fmla="*/ 557983 w 609120"/>
                  <a:gd name="connsiteY10" fmla="*/ 364430 h 496992"/>
                  <a:gd name="connsiteX11" fmla="*/ 557983 w 609120"/>
                  <a:gd name="connsiteY11" fmla="*/ 314770 h 496992"/>
                  <a:gd name="connsiteX12" fmla="*/ 51136 w 609120"/>
                  <a:gd name="connsiteY12" fmla="*/ 314770 h 496992"/>
                  <a:gd name="connsiteX13" fmla="*/ 51136 w 609120"/>
                  <a:gd name="connsiteY13" fmla="*/ 364430 h 496992"/>
                  <a:gd name="connsiteX14" fmla="*/ 100931 w 609120"/>
                  <a:gd name="connsiteY14" fmla="*/ 364430 h 496992"/>
                  <a:gd name="connsiteX15" fmla="*/ 100931 w 609120"/>
                  <a:gd name="connsiteY15" fmla="*/ 314770 h 496992"/>
                  <a:gd name="connsiteX16" fmla="*/ 354456 w 609120"/>
                  <a:gd name="connsiteY16" fmla="*/ 314763 h 496992"/>
                  <a:gd name="connsiteX17" fmla="*/ 354456 w 609120"/>
                  <a:gd name="connsiteY17" fmla="*/ 364425 h 496992"/>
                  <a:gd name="connsiteX18" fmla="*/ 404189 w 609120"/>
                  <a:gd name="connsiteY18" fmla="*/ 364425 h 496992"/>
                  <a:gd name="connsiteX19" fmla="*/ 404189 w 609120"/>
                  <a:gd name="connsiteY19" fmla="*/ 314763 h 496992"/>
                  <a:gd name="connsiteX20" fmla="*/ 279770 w 609120"/>
                  <a:gd name="connsiteY20" fmla="*/ 314763 h 496992"/>
                  <a:gd name="connsiteX21" fmla="*/ 279770 w 609120"/>
                  <a:gd name="connsiteY21" fmla="*/ 364425 h 496992"/>
                  <a:gd name="connsiteX22" fmla="*/ 329561 w 609120"/>
                  <a:gd name="connsiteY22" fmla="*/ 364425 h 496992"/>
                  <a:gd name="connsiteX23" fmla="*/ 329561 w 609120"/>
                  <a:gd name="connsiteY23" fmla="*/ 314763 h 496992"/>
                  <a:gd name="connsiteX24" fmla="*/ 205085 w 609120"/>
                  <a:gd name="connsiteY24" fmla="*/ 314763 h 496992"/>
                  <a:gd name="connsiteX25" fmla="*/ 205085 w 609120"/>
                  <a:gd name="connsiteY25" fmla="*/ 364425 h 496992"/>
                  <a:gd name="connsiteX26" fmla="*/ 254875 w 609120"/>
                  <a:gd name="connsiteY26" fmla="*/ 364425 h 496992"/>
                  <a:gd name="connsiteX27" fmla="*/ 254875 w 609120"/>
                  <a:gd name="connsiteY27" fmla="*/ 314763 h 496992"/>
                  <a:gd name="connsiteX28" fmla="*/ 469471 w 609120"/>
                  <a:gd name="connsiteY28" fmla="*/ 288542 h 496992"/>
                  <a:gd name="connsiteX29" fmla="*/ 596700 w 609120"/>
                  <a:gd name="connsiteY29" fmla="*/ 288542 h 496992"/>
                  <a:gd name="connsiteX30" fmla="*/ 596700 w 609120"/>
                  <a:gd name="connsiteY30" fmla="*/ 496992 h 496992"/>
                  <a:gd name="connsiteX31" fmla="*/ 469471 w 609120"/>
                  <a:gd name="connsiteY31" fmla="*/ 496992 h 496992"/>
                  <a:gd name="connsiteX32" fmla="*/ 12419 w 609120"/>
                  <a:gd name="connsiteY32" fmla="*/ 288542 h 496992"/>
                  <a:gd name="connsiteX33" fmla="*/ 139648 w 609120"/>
                  <a:gd name="connsiteY33" fmla="*/ 288542 h 496992"/>
                  <a:gd name="connsiteX34" fmla="*/ 139648 w 609120"/>
                  <a:gd name="connsiteY34" fmla="*/ 496992 h 496992"/>
                  <a:gd name="connsiteX35" fmla="*/ 12419 w 609120"/>
                  <a:gd name="connsiteY35" fmla="*/ 496992 h 496992"/>
                  <a:gd name="connsiteX36" fmla="*/ 469471 w 609120"/>
                  <a:gd name="connsiteY36" fmla="*/ 257070 h 496992"/>
                  <a:gd name="connsiteX37" fmla="*/ 609120 w 609120"/>
                  <a:gd name="connsiteY37" fmla="*/ 257070 h 496992"/>
                  <a:gd name="connsiteX38" fmla="*/ 609120 w 609120"/>
                  <a:gd name="connsiteY38" fmla="*/ 271959 h 496992"/>
                  <a:gd name="connsiteX39" fmla="*/ 469471 w 609120"/>
                  <a:gd name="connsiteY39" fmla="*/ 271959 h 496992"/>
                  <a:gd name="connsiteX40" fmla="*/ 0 w 609120"/>
                  <a:gd name="connsiteY40" fmla="*/ 257070 h 496992"/>
                  <a:gd name="connsiteX41" fmla="*/ 139649 w 609120"/>
                  <a:gd name="connsiteY41" fmla="*/ 257070 h 496992"/>
                  <a:gd name="connsiteX42" fmla="*/ 139649 w 609120"/>
                  <a:gd name="connsiteY42" fmla="*/ 271959 h 496992"/>
                  <a:gd name="connsiteX43" fmla="*/ 0 w 609120"/>
                  <a:gd name="connsiteY43" fmla="*/ 271959 h 496992"/>
                  <a:gd name="connsiteX44" fmla="*/ 354456 w 609120"/>
                  <a:gd name="connsiteY44" fmla="*/ 240183 h 496992"/>
                  <a:gd name="connsiteX45" fmla="*/ 354456 w 609120"/>
                  <a:gd name="connsiteY45" fmla="*/ 289903 h 496992"/>
                  <a:gd name="connsiteX46" fmla="*/ 404189 w 609120"/>
                  <a:gd name="connsiteY46" fmla="*/ 289903 h 496992"/>
                  <a:gd name="connsiteX47" fmla="*/ 404189 w 609120"/>
                  <a:gd name="connsiteY47" fmla="*/ 240183 h 496992"/>
                  <a:gd name="connsiteX48" fmla="*/ 279770 w 609120"/>
                  <a:gd name="connsiteY48" fmla="*/ 240183 h 496992"/>
                  <a:gd name="connsiteX49" fmla="*/ 279770 w 609120"/>
                  <a:gd name="connsiteY49" fmla="*/ 289903 h 496992"/>
                  <a:gd name="connsiteX50" fmla="*/ 329561 w 609120"/>
                  <a:gd name="connsiteY50" fmla="*/ 289903 h 496992"/>
                  <a:gd name="connsiteX51" fmla="*/ 329561 w 609120"/>
                  <a:gd name="connsiteY51" fmla="*/ 240183 h 496992"/>
                  <a:gd name="connsiteX52" fmla="*/ 205085 w 609120"/>
                  <a:gd name="connsiteY52" fmla="*/ 240183 h 496992"/>
                  <a:gd name="connsiteX53" fmla="*/ 205085 w 609120"/>
                  <a:gd name="connsiteY53" fmla="*/ 289903 h 496992"/>
                  <a:gd name="connsiteX54" fmla="*/ 254875 w 609120"/>
                  <a:gd name="connsiteY54" fmla="*/ 289903 h 496992"/>
                  <a:gd name="connsiteX55" fmla="*/ 254875 w 609120"/>
                  <a:gd name="connsiteY55" fmla="*/ 240183 h 496992"/>
                  <a:gd name="connsiteX56" fmla="*/ 354456 w 609120"/>
                  <a:gd name="connsiteY56" fmla="*/ 165603 h 496992"/>
                  <a:gd name="connsiteX57" fmla="*/ 354456 w 609120"/>
                  <a:gd name="connsiteY57" fmla="*/ 215323 h 496992"/>
                  <a:gd name="connsiteX58" fmla="*/ 404189 w 609120"/>
                  <a:gd name="connsiteY58" fmla="*/ 215323 h 496992"/>
                  <a:gd name="connsiteX59" fmla="*/ 404189 w 609120"/>
                  <a:gd name="connsiteY59" fmla="*/ 165603 h 496992"/>
                  <a:gd name="connsiteX60" fmla="*/ 279770 w 609120"/>
                  <a:gd name="connsiteY60" fmla="*/ 165603 h 496992"/>
                  <a:gd name="connsiteX61" fmla="*/ 279770 w 609120"/>
                  <a:gd name="connsiteY61" fmla="*/ 215323 h 496992"/>
                  <a:gd name="connsiteX62" fmla="*/ 329561 w 609120"/>
                  <a:gd name="connsiteY62" fmla="*/ 215323 h 496992"/>
                  <a:gd name="connsiteX63" fmla="*/ 329561 w 609120"/>
                  <a:gd name="connsiteY63" fmla="*/ 165603 h 496992"/>
                  <a:gd name="connsiteX64" fmla="*/ 205085 w 609120"/>
                  <a:gd name="connsiteY64" fmla="*/ 165603 h 496992"/>
                  <a:gd name="connsiteX65" fmla="*/ 205085 w 609120"/>
                  <a:gd name="connsiteY65" fmla="*/ 215323 h 496992"/>
                  <a:gd name="connsiteX66" fmla="*/ 254875 w 609120"/>
                  <a:gd name="connsiteY66" fmla="*/ 215323 h 496992"/>
                  <a:gd name="connsiteX67" fmla="*/ 254875 w 609120"/>
                  <a:gd name="connsiteY67" fmla="*/ 165603 h 496992"/>
                  <a:gd name="connsiteX68" fmla="*/ 304666 w 609120"/>
                  <a:gd name="connsiteY68" fmla="*/ 50313 h 496992"/>
                  <a:gd name="connsiteX69" fmla="*/ 446043 w 609120"/>
                  <a:gd name="connsiteY69" fmla="*/ 144792 h 496992"/>
                  <a:gd name="connsiteX70" fmla="*/ 446043 w 609120"/>
                  <a:gd name="connsiteY70" fmla="*/ 496992 h 496992"/>
                  <a:gd name="connsiteX71" fmla="*/ 346119 w 609120"/>
                  <a:gd name="connsiteY71" fmla="*/ 496992 h 496992"/>
                  <a:gd name="connsiteX72" fmla="*/ 346119 w 609120"/>
                  <a:gd name="connsiteY72" fmla="*/ 381018 h 496992"/>
                  <a:gd name="connsiteX73" fmla="*/ 263154 w 609120"/>
                  <a:gd name="connsiteY73" fmla="*/ 381018 h 496992"/>
                  <a:gd name="connsiteX74" fmla="*/ 263154 w 609120"/>
                  <a:gd name="connsiteY74" fmla="*/ 496992 h 496992"/>
                  <a:gd name="connsiteX75" fmla="*/ 163288 w 609120"/>
                  <a:gd name="connsiteY75" fmla="*/ 496992 h 496992"/>
                  <a:gd name="connsiteX76" fmla="*/ 163288 w 609120"/>
                  <a:gd name="connsiteY76" fmla="*/ 144792 h 496992"/>
                  <a:gd name="connsiteX77" fmla="*/ 304666 w 609120"/>
                  <a:gd name="connsiteY77" fmla="*/ 0 h 496992"/>
                  <a:gd name="connsiteX78" fmla="*/ 501719 w 609120"/>
                  <a:gd name="connsiteY78" fmla="*/ 131040 h 496992"/>
                  <a:gd name="connsiteX79" fmla="*/ 455296 w 609120"/>
                  <a:gd name="connsiteY79" fmla="*/ 131040 h 496992"/>
                  <a:gd name="connsiteX80" fmla="*/ 309291 w 609120"/>
                  <a:gd name="connsiteY80" fmla="*/ 33473 h 496992"/>
                  <a:gd name="connsiteX81" fmla="*/ 300040 w 609120"/>
                  <a:gd name="connsiteY81" fmla="*/ 33473 h 496992"/>
                  <a:gd name="connsiteX82" fmla="*/ 154035 w 609120"/>
                  <a:gd name="connsiteY82" fmla="*/ 131040 h 496992"/>
                  <a:gd name="connsiteX83" fmla="*/ 107612 w 609120"/>
                  <a:gd name="connsiteY83" fmla="*/ 131040 h 49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9120" h="496992">
                    <a:moveTo>
                      <a:pt x="508188" y="388434"/>
                    </a:moveTo>
                    <a:lnTo>
                      <a:pt x="508188" y="438152"/>
                    </a:lnTo>
                    <a:lnTo>
                      <a:pt x="557983" y="438152"/>
                    </a:lnTo>
                    <a:lnTo>
                      <a:pt x="557983" y="388434"/>
                    </a:lnTo>
                    <a:close/>
                    <a:moveTo>
                      <a:pt x="51136" y="388434"/>
                    </a:moveTo>
                    <a:lnTo>
                      <a:pt x="51136" y="438152"/>
                    </a:lnTo>
                    <a:lnTo>
                      <a:pt x="100931" y="438152"/>
                    </a:lnTo>
                    <a:lnTo>
                      <a:pt x="100931" y="388434"/>
                    </a:lnTo>
                    <a:close/>
                    <a:moveTo>
                      <a:pt x="508188" y="314770"/>
                    </a:moveTo>
                    <a:lnTo>
                      <a:pt x="508188" y="364430"/>
                    </a:lnTo>
                    <a:lnTo>
                      <a:pt x="557983" y="364430"/>
                    </a:lnTo>
                    <a:lnTo>
                      <a:pt x="557983" y="314770"/>
                    </a:lnTo>
                    <a:close/>
                    <a:moveTo>
                      <a:pt x="51136" y="314770"/>
                    </a:moveTo>
                    <a:lnTo>
                      <a:pt x="51136" y="364430"/>
                    </a:lnTo>
                    <a:lnTo>
                      <a:pt x="100931" y="364430"/>
                    </a:lnTo>
                    <a:lnTo>
                      <a:pt x="100931" y="314770"/>
                    </a:lnTo>
                    <a:close/>
                    <a:moveTo>
                      <a:pt x="354456" y="314763"/>
                    </a:moveTo>
                    <a:lnTo>
                      <a:pt x="354456" y="364425"/>
                    </a:lnTo>
                    <a:lnTo>
                      <a:pt x="404189" y="364425"/>
                    </a:lnTo>
                    <a:lnTo>
                      <a:pt x="404189" y="314763"/>
                    </a:lnTo>
                    <a:close/>
                    <a:moveTo>
                      <a:pt x="279770" y="314763"/>
                    </a:moveTo>
                    <a:lnTo>
                      <a:pt x="279770" y="364425"/>
                    </a:lnTo>
                    <a:lnTo>
                      <a:pt x="329561" y="364425"/>
                    </a:lnTo>
                    <a:lnTo>
                      <a:pt x="329561" y="314763"/>
                    </a:lnTo>
                    <a:close/>
                    <a:moveTo>
                      <a:pt x="205085" y="314763"/>
                    </a:moveTo>
                    <a:lnTo>
                      <a:pt x="205085" y="364425"/>
                    </a:lnTo>
                    <a:lnTo>
                      <a:pt x="254875" y="364425"/>
                    </a:lnTo>
                    <a:lnTo>
                      <a:pt x="254875" y="314763"/>
                    </a:lnTo>
                    <a:close/>
                    <a:moveTo>
                      <a:pt x="469471" y="288542"/>
                    </a:moveTo>
                    <a:lnTo>
                      <a:pt x="596700" y="288542"/>
                    </a:lnTo>
                    <a:lnTo>
                      <a:pt x="596700" y="496992"/>
                    </a:lnTo>
                    <a:lnTo>
                      <a:pt x="469471" y="496992"/>
                    </a:lnTo>
                    <a:close/>
                    <a:moveTo>
                      <a:pt x="12419" y="288542"/>
                    </a:moveTo>
                    <a:lnTo>
                      <a:pt x="139648" y="288542"/>
                    </a:lnTo>
                    <a:lnTo>
                      <a:pt x="139648" y="496992"/>
                    </a:lnTo>
                    <a:lnTo>
                      <a:pt x="12419" y="496992"/>
                    </a:lnTo>
                    <a:close/>
                    <a:moveTo>
                      <a:pt x="469471" y="257070"/>
                    </a:moveTo>
                    <a:lnTo>
                      <a:pt x="609120" y="257070"/>
                    </a:lnTo>
                    <a:lnTo>
                      <a:pt x="609120" y="271959"/>
                    </a:lnTo>
                    <a:lnTo>
                      <a:pt x="469471" y="271959"/>
                    </a:lnTo>
                    <a:close/>
                    <a:moveTo>
                      <a:pt x="0" y="257070"/>
                    </a:moveTo>
                    <a:lnTo>
                      <a:pt x="139649" y="257070"/>
                    </a:lnTo>
                    <a:lnTo>
                      <a:pt x="139649" y="271959"/>
                    </a:lnTo>
                    <a:lnTo>
                      <a:pt x="0" y="271959"/>
                    </a:lnTo>
                    <a:close/>
                    <a:moveTo>
                      <a:pt x="354456" y="240183"/>
                    </a:moveTo>
                    <a:lnTo>
                      <a:pt x="354456" y="289903"/>
                    </a:lnTo>
                    <a:lnTo>
                      <a:pt x="404189" y="289903"/>
                    </a:lnTo>
                    <a:lnTo>
                      <a:pt x="404189" y="240183"/>
                    </a:lnTo>
                    <a:close/>
                    <a:moveTo>
                      <a:pt x="279770" y="240183"/>
                    </a:moveTo>
                    <a:lnTo>
                      <a:pt x="279770" y="289903"/>
                    </a:lnTo>
                    <a:lnTo>
                      <a:pt x="329561" y="289903"/>
                    </a:lnTo>
                    <a:lnTo>
                      <a:pt x="329561" y="240183"/>
                    </a:lnTo>
                    <a:close/>
                    <a:moveTo>
                      <a:pt x="205085" y="240183"/>
                    </a:moveTo>
                    <a:lnTo>
                      <a:pt x="205085" y="289903"/>
                    </a:lnTo>
                    <a:lnTo>
                      <a:pt x="254875" y="289903"/>
                    </a:lnTo>
                    <a:lnTo>
                      <a:pt x="254875" y="240183"/>
                    </a:lnTo>
                    <a:close/>
                    <a:moveTo>
                      <a:pt x="354456" y="165603"/>
                    </a:moveTo>
                    <a:lnTo>
                      <a:pt x="354456" y="215323"/>
                    </a:lnTo>
                    <a:lnTo>
                      <a:pt x="404189" y="215323"/>
                    </a:lnTo>
                    <a:lnTo>
                      <a:pt x="404189" y="165603"/>
                    </a:lnTo>
                    <a:close/>
                    <a:moveTo>
                      <a:pt x="279770" y="165603"/>
                    </a:moveTo>
                    <a:lnTo>
                      <a:pt x="279770" y="215323"/>
                    </a:lnTo>
                    <a:lnTo>
                      <a:pt x="329561" y="215323"/>
                    </a:lnTo>
                    <a:lnTo>
                      <a:pt x="329561" y="165603"/>
                    </a:lnTo>
                    <a:close/>
                    <a:moveTo>
                      <a:pt x="205085" y="165603"/>
                    </a:moveTo>
                    <a:lnTo>
                      <a:pt x="205085" y="215323"/>
                    </a:lnTo>
                    <a:lnTo>
                      <a:pt x="254875" y="215323"/>
                    </a:lnTo>
                    <a:lnTo>
                      <a:pt x="254875" y="165603"/>
                    </a:lnTo>
                    <a:close/>
                    <a:moveTo>
                      <a:pt x="304666" y="50313"/>
                    </a:moveTo>
                    <a:lnTo>
                      <a:pt x="446043" y="144792"/>
                    </a:lnTo>
                    <a:lnTo>
                      <a:pt x="446043" y="496992"/>
                    </a:lnTo>
                    <a:lnTo>
                      <a:pt x="346119" y="496992"/>
                    </a:lnTo>
                    <a:lnTo>
                      <a:pt x="346119" y="381018"/>
                    </a:lnTo>
                    <a:lnTo>
                      <a:pt x="263154" y="381018"/>
                    </a:lnTo>
                    <a:lnTo>
                      <a:pt x="263154" y="496992"/>
                    </a:lnTo>
                    <a:lnTo>
                      <a:pt x="163288" y="496992"/>
                    </a:lnTo>
                    <a:lnTo>
                      <a:pt x="163288" y="144792"/>
                    </a:lnTo>
                    <a:close/>
                    <a:moveTo>
                      <a:pt x="304666" y="0"/>
                    </a:moveTo>
                    <a:lnTo>
                      <a:pt x="501719" y="131040"/>
                    </a:lnTo>
                    <a:lnTo>
                      <a:pt x="455296" y="131040"/>
                    </a:lnTo>
                    <a:lnTo>
                      <a:pt x="309291" y="33473"/>
                    </a:lnTo>
                    <a:lnTo>
                      <a:pt x="300040" y="33473"/>
                    </a:lnTo>
                    <a:lnTo>
                      <a:pt x="154035" y="131040"/>
                    </a:lnTo>
                    <a:lnTo>
                      <a:pt x="107612" y="13104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  <a:alpha val="85000"/>
                    </a:schemeClr>
                  </a:gs>
                  <a:gs pos="100000">
                    <a:schemeClr val="accent1">
                      <a:lumMod val="75000"/>
                      <a:alpha val="57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1666" y="7481"/>
              <a:ext cx="162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教材支持</a:t>
              </a: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7325995" y="4992370"/>
            <a:ext cx="1532890" cy="411480"/>
            <a:chOff x="11537" y="7862"/>
            <a:chExt cx="2414" cy="648"/>
          </a:xfrm>
        </p:grpSpPr>
        <p:grpSp>
          <p:nvGrpSpPr>
            <p:cNvPr id="70" name="组合 69"/>
            <p:cNvGrpSpPr/>
            <p:nvPr/>
          </p:nvGrpSpPr>
          <p:grpSpPr>
            <a:xfrm>
              <a:off x="11537" y="7862"/>
              <a:ext cx="2415" cy="648"/>
              <a:chOff x="878" y="7343"/>
              <a:chExt cx="2415" cy="648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878" y="7343"/>
                <a:ext cx="662" cy="648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1666" y="7481"/>
                <a:ext cx="162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课程教学</a:t>
                </a:r>
              </a:p>
            </p:txBody>
          </p:sp>
        </p:grpSp>
        <p:sp>
          <p:nvSpPr>
            <p:cNvPr id="93" name="search-home_86260"/>
            <p:cNvSpPr>
              <a:spLocks noChangeAspect="1"/>
            </p:cNvSpPr>
            <p:nvPr/>
          </p:nvSpPr>
          <p:spPr bwMode="auto">
            <a:xfrm>
              <a:off x="11708" y="7918"/>
              <a:ext cx="345" cy="502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9110345" y="4999355"/>
            <a:ext cx="1532890" cy="411480"/>
            <a:chOff x="14347" y="7873"/>
            <a:chExt cx="2414" cy="648"/>
          </a:xfrm>
        </p:grpSpPr>
        <p:grpSp>
          <p:nvGrpSpPr>
            <p:cNvPr id="75" name="组合 74"/>
            <p:cNvGrpSpPr/>
            <p:nvPr/>
          </p:nvGrpSpPr>
          <p:grpSpPr>
            <a:xfrm>
              <a:off x="14347" y="7873"/>
              <a:ext cx="2415" cy="648"/>
              <a:chOff x="878" y="7343"/>
              <a:chExt cx="2415" cy="648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878" y="7343"/>
                <a:ext cx="662" cy="648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666" y="7481"/>
                <a:ext cx="162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自主测试</a:t>
                </a:r>
              </a:p>
            </p:txBody>
          </p:sp>
        </p:grpSp>
        <p:sp>
          <p:nvSpPr>
            <p:cNvPr id="113" name="search-home_86260"/>
            <p:cNvSpPr>
              <a:spLocks noChangeAspect="1"/>
            </p:cNvSpPr>
            <p:nvPr/>
          </p:nvSpPr>
          <p:spPr bwMode="auto">
            <a:xfrm>
              <a:off x="14515" y="7935"/>
              <a:ext cx="345" cy="502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9110345" y="5586730"/>
            <a:ext cx="1534160" cy="411480"/>
            <a:chOff x="14347" y="8798"/>
            <a:chExt cx="2416" cy="648"/>
          </a:xfrm>
        </p:grpSpPr>
        <p:grpSp>
          <p:nvGrpSpPr>
            <p:cNvPr id="85" name="组合 84"/>
            <p:cNvGrpSpPr/>
            <p:nvPr/>
          </p:nvGrpSpPr>
          <p:grpSpPr>
            <a:xfrm>
              <a:off x="14347" y="8798"/>
              <a:ext cx="2416" cy="648"/>
              <a:chOff x="878" y="7343"/>
              <a:chExt cx="2416" cy="648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878" y="7343"/>
                <a:ext cx="662" cy="648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1667" y="7475"/>
                <a:ext cx="162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实战模拟</a:t>
                </a:r>
              </a:p>
            </p:txBody>
          </p:sp>
        </p:grpSp>
        <p:sp>
          <p:nvSpPr>
            <p:cNvPr id="114" name="search-home_86260"/>
            <p:cNvSpPr>
              <a:spLocks noChangeAspect="1"/>
            </p:cNvSpPr>
            <p:nvPr/>
          </p:nvSpPr>
          <p:spPr bwMode="auto">
            <a:xfrm>
              <a:off x="14501" y="8867"/>
              <a:ext cx="345" cy="502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115" name="圆角矩形 114"/>
          <p:cNvSpPr/>
          <p:nvPr/>
        </p:nvSpPr>
        <p:spPr>
          <a:xfrm>
            <a:off x="1965325" y="4445000"/>
            <a:ext cx="1557655" cy="397510"/>
          </a:xfrm>
          <a:prstGeom prst="roundRect">
            <a:avLst/>
          </a:prstGeom>
          <a:solidFill>
            <a:srgbClr val="CFA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给机构的</a:t>
            </a:r>
          </a:p>
        </p:txBody>
      </p:sp>
      <p:sp>
        <p:nvSpPr>
          <p:cNvPr id="116" name="圆角矩形 115"/>
          <p:cNvSpPr/>
          <p:nvPr/>
        </p:nvSpPr>
        <p:spPr>
          <a:xfrm>
            <a:off x="8053070" y="4453890"/>
            <a:ext cx="1557655" cy="397510"/>
          </a:xfrm>
          <a:prstGeom prst="roundRect">
            <a:avLst/>
          </a:prstGeom>
          <a:solidFill>
            <a:srgbClr val="CDA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给家庭的</a:t>
            </a:r>
          </a:p>
        </p:txBody>
      </p:sp>
      <p:sp>
        <p:nvSpPr>
          <p:cNvPr id="118" name="下箭头 117"/>
          <p:cNvSpPr/>
          <p:nvPr/>
        </p:nvSpPr>
        <p:spPr>
          <a:xfrm>
            <a:off x="2593975" y="4270375"/>
            <a:ext cx="292735" cy="1987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下箭头 118"/>
          <p:cNvSpPr/>
          <p:nvPr/>
        </p:nvSpPr>
        <p:spPr>
          <a:xfrm>
            <a:off x="8685530" y="4264025"/>
            <a:ext cx="292735" cy="1987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" name="组合 128"/>
          <p:cNvGrpSpPr/>
          <p:nvPr/>
        </p:nvGrpSpPr>
        <p:grpSpPr>
          <a:xfrm>
            <a:off x="7325995" y="5566410"/>
            <a:ext cx="1533525" cy="411480"/>
            <a:chOff x="11537" y="7862"/>
            <a:chExt cx="2415" cy="64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11537" y="7862"/>
              <a:ext cx="2415" cy="648"/>
              <a:chOff x="878" y="7343"/>
              <a:chExt cx="2415" cy="648"/>
            </a:xfrm>
          </p:grpSpPr>
          <p:sp>
            <p:nvSpPr>
              <p:cNvPr id="131" name="椭圆 130"/>
              <p:cNvSpPr/>
              <p:nvPr/>
            </p:nvSpPr>
            <p:spPr>
              <a:xfrm>
                <a:off x="878" y="7343"/>
                <a:ext cx="662" cy="648"/>
              </a:xfrm>
              <a:prstGeom prst="ellipse">
                <a:avLst/>
              </a:prstGeom>
              <a:noFill/>
              <a:ln w="6350">
                <a:solidFill>
                  <a:schemeClr val="accent1">
                    <a:lumMod val="75000"/>
                    <a:alpha val="8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32" name="文本框 131"/>
              <p:cNvSpPr txBox="1"/>
              <p:nvPr/>
            </p:nvSpPr>
            <p:spPr>
              <a:xfrm>
                <a:off x="1666" y="7481"/>
                <a:ext cx="162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课后答疑</a:t>
                </a:r>
              </a:p>
            </p:txBody>
          </p:sp>
        </p:grpSp>
        <p:sp>
          <p:nvSpPr>
            <p:cNvPr id="133" name="search-home_86260"/>
            <p:cNvSpPr>
              <a:spLocks noChangeAspect="1"/>
            </p:cNvSpPr>
            <p:nvPr/>
          </p:nvSpPr>
          <p:spPr bwMode="auto">
            <a:xfrm>
              <a:off x="11708" y="7918"/>
              <a:ext cx="345" cy="502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85000"/>
                  </a:schemeClr>
                </a:gs>
                <a:gs pos="100000">
                  <a:schemeClr val="accent1">
                    <a:lumMod val="75000"/>
                    <a:alpha val="57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134" name="文本框 133"/>
          <p:cNvSpPr txBox="1"/>
          <p:nvPr/>
        </p:nvSpPr>
        <p:spPr>
          <a:xfrm>
            <a:off x="7138670" y="4851400"/>
            <a:ext cx="3488055" cy="138303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20000"/>
              </a:lnSpc>
            </a:pPr>
            <a:endParaRPr lang="en-US" altLang="zh-CN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hangingPunct="0">
              <a:lnSpc>
                <a:spcPct val="120000"/>
              </a:lnSpc>
            </a:pPr>
            <a:endParaRPr lang="zh-CN" altLang="en-US" sz="1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812956-8B3A-532F-9A76-7AF7B9E4E2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905" y="1982787"/>
            <a:ext cx="2117228" cy="1286510"/>
          </a:xfrm>
          <a:prstGeom prst="rect">
            <a:avLst/>
          </a:prstGeom>
        </p:spPr>
      </p:pic>
      <p:sp>
        <p:nvSpPr>
          <p:cNvPr id="16" name="文本占位符 7">
            <a:extLst>
              <a:ext uri="{FF2B5EF4-FFF2-40B4-BE49-F238E27FC236}">
                <a16:creationId xmlns:a16="http://schemas.microsoft.com/office/drawing/2014/main" id="{91EFDDB9-3FC6-CDBB-8057-C58C31E24326}"/>
              </a:ext>
            </a:extLst>
          </p:cNvPr>
          <p:cNvSpPr>
            <a:spLocks noGrp="1"/>
          </p:cNvSpPr>
          <p:nvPr/>
        </p:nvSpPr>
        <p:spPr>
          <a:xfrm>
            <a:off x="4461874" y="259793"/>
            <a:ext cx="1916430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项目优势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CB8272A7-1522-A035-87B4-C1A90359036F}"/>
              </a:ext>
            </a:extLst>
          </p:cNvPr>
          <p:cNvSpPr>
            <a:spLocks noGrp="1"/>
          </p:cNvSpPr>
          <p:nvPr/>
        </p:nvSpPr>
        <p:spPr>
          <a:xfrm>
            <a:off x="2843547" y="247486"/>
            <a:ext cx="1914525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市场痛点</a:t>
            </a:r>
          </a:p>
        </p:txBody>
      </p:sp>
      <p:sp>
        <p:nvSpPr>
          <p:cNvPr id="18" name="文本占位符 16">
            <a:extLst>
              <a:ext uri="{FF2B5EF4-FFF2-40B4-BE49-F238E27FC236}">
                <a16:creationId xmlns:a16="http://schemas.microsoft.com/office/drawing/2014/main" id="{140D64BA-72DB-24EF-5621-72E36D184049}"/>
              </a:ext>
            </a:extLst>
          </p:cNvPr>
          <p:cNvSpPr>
            <a:spLocks noGrp="1"/>
          </p:cNvSpPr>
          <p:nvPr/>
        </p:nvSpPr>
        <p:spPr>
          <a:xfrm>
            <a:off x="6099861" y="255301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1C706C02-935C-4F72-AFE2-D51B77E6199E}"/>
              </a:ext>
            </a:extLst>
          </p:cNvPr>
          <p:cNvSpPr>
            <a:spLocks noGrp="1"/>
          </p:cNvSpPr>
          <p:nvPr/>
        </p:nvSpPr>
        <p:spPr>
          <a:xfrm>
            <a:off x="7720093" y="247299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阶段成果</a:t>
            </a:r>
          </a:p>
        </p:txBody>
      </p:sp>
      <p:sp>
        <p:nvSpPr>
          <p:cNvPr id="20" name="文本占位符 16">
            <a:extLst>
              <a:ext uri="{FF2B5EF4-FFF2-40B4-BE49-F238E27FC236}">
                <a16:creationId xmlns:a16="http://schemas.microsoft.com/office/drawing/2014/main" id="{1DB8D457-4416-EB6B-7324-528FF0D6BD97}"/>
              </a:ext>
            </a:extLst>
          </p:cNvPr>
          <p:cNvSpPr>
            <a:spLocks noGrp="1"/>
          </p:cNvSpPr>
          <p:nvPr/>
        </p:nvSpPr>
        <p:spPr>
          <a:xfrm>
            <a:off x="9061882" y="277585"/>
            <a:ext cx="1673856" cy="37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>
                    <a:alpha val="3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Q1YzYxYjZmODY2YzExNzc0ZWNlZjZlODBjN2VjNGIifQ=="/>
  <p:tag name="KSO_WPP_MARK_KEY" val="36783be2-9ddb-47f4-a1a0-df370026ed85"/>
  <p:tag name="THINKCELLPRESENTATIONDONOTDELETE" val="&lt;?xml version=&quot;1.0&quot; encoding=&quot;UTF-16&quot; standalone=&quot;yes&quot;?&gt;&lt;root reqver=&quot;27037&quot;&gt;&lt;version val=&quot;3291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/%#m/%#d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13,&quot;width&quot;:268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13,&quot;width&quot;:268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86,&quot;width&quot;:274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86,&quot;width&quot;:274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74f06e5-8a88-4b57-b318-0eb8046e5ae5}"/>
  <p:tag name="TABLE_RECT" val="17*116.319*926*357.3"/>
  <p:tag name="TABLE_EMPHASIZE_COLOR" val="16736824"/>
  <p:tag name="TABLE_ONEKEY_SKIN_IDX" val="0"/>
  <p:tag name="TABLE_SKINIDX" val="0"/>
  <p:tag name="TABLE_COLORIDX" val="3"/>
  <p:tag name="TABLE_COLOR_RGB" val="0x000000*0xFFFFFF*0x212121*0xFFFFFF*0xFF6238*0xFFD147*0xFFB57D*0xFF7A51*0xFFD791*0xFF8C6D"/>
  <p:tag name="TABLE_ENDDRAG_ORIGIN_RECT" val="500*343"/>
  <p:tag name="TABLE_ENDDRAG_RECT" val="423*124*500*34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Yb7g647u5hoCdYAy6R3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qVl5mcxjIBzI5WN36zO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qVl5mcxjIBzI5WN36zO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6104cc2-82a7-4513-be5d-aab32ab2dae9}"/>
  <p:tag name="TABLE_ENDDRAG_ORIGIN_RECT" val="363*188"/>
  <p:tag name="TABLE_ENDDRAG_RECT" val="580*73*363*18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qVl5mcxjIBzI5WN36zO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6104cc2-82a7-4513-be5d-aab32ab2dae9}"/>
  <p:tag name="TABLE_ENDDRAG_ORIGIN_RECT" val="363*188"/>
  <p:tag name="TABLE_ENDDRAG_RECT" val="580*73*363*1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8zVfndB9UzC.2jo8pwm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3l4dWPKcVTJHV_v_Px23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vouTnf6.zmOVrUG.WST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vscSt92jWdUpFVcSkvpn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GglAnhLxCSL.4Aywr57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TMpziF_sN7W0v1n5esqy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iW2gZ8.gJ2UUk7fIP9F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uHL61lfg_QJ3zsYDfZF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k1XkNT0Xa2ETTTDPU3U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53Vex03FXUIt9ccT_auu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7zgJlm9uPObkw28UcJZ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NjTJW_px66_MbnNzZay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ZVR_cE_ikrWhI1w7LeS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TynZIdb4NXeY2.nXcms8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Z0aoVkAjzfMTqs0HhrKo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mTX5RiZKUUoRDe_qC39Q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wNuUQpsoOPbgvbtVYFw3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nBfzFJqnlGOZK8jMra3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07308;#392032;#107308;#147853;#107308;#373850;#23723;#3566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​​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中金公司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781414"/>
    </a:accent1>
    <a:accent2>
      <a:srgbClr val="D67C29"/>
    </a:accent2>
    <a:accent3>
      <a:srgbClr val="DECEA6"/>
    </a:accent3>
    <a:accent4>
      <a:srgbClr val="DDA393"/>
    </a:accent4>
    <a:accent5>
      <a:srgbClr val="BFBFBF"/>
    </a:accent5>
    <a:accent6>
      <a:srgbClr val="8F8F8F"/>
    </a:accent6>
    <a:hlink>
      <a:srgbClr val="44546A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4680</TotalTime>
  <Words>4053</Words>
  <Application>Microsoft Macintosh PowerPoint</Application>
  <PresentationFormat>宽屏</PresentationFormat>
  <Paragraphs>855</Paragraphs>
  <Slides>28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等线</vt:lpstr>
      <vt:lpstr>等线 Light</vt:lpstr>
      <vt:lpstr>黑体</vt:lpstr>
      <vt:lpstr>华文中宋</vt:lpstr>
      <vt:lpstr>Microsoft YaHei</vt:lpstr>
      <vt:lpstr>Microsoft YaHei</vt:lpstr>
      <vt:lpstr>inpin heiti</vt:lpstr>
      <vt:lpstr>Arial</vt:lpstr>
      <vt:lpstr>Impact</vt:lpstr>
      <vt:lpstr>Wingdings</vt:lpstr>
      <vt:lpstr>Office 主题​​</vt:lpstr>
      <vt:lpstr>1_OfficePLUS</vt:lpstr>
      <vt:lpstr>2_OfficePLUS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培养未来的算法科学家新时代的接班人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a24209</dc:creator>
  <cp:lastModifiedBy>1168</cp:lastModifiedBy>
  <cp:revision>1485</cp:revision>
  <dcterms:created xsi:type="dcterms:W3CDTF">2020-04-17T12:32:00Z</dcterms:created>
  <dcterms:modified xsi:type="dcterms:W3CDTF">2022-10-13T09:55:48Z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1B02D6B7EF7E4B17B7D5A951F2D88F7D</vt:lpwstr>
  </property>
  <property fmtid="{D5CDD505-2E9C-101B-9397-08002B2CF9AE}" pid="3" name="KSOProductBuildVer">
    <vt:lpwstr>2052-11.1.0.11435</vt:lpwstr>
  </property>
</Properties>
</file>